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1912" r:id="rId5"/>
    <p:sldId id="1937" r:id="rId6"/>
    <p:sldId id="1938" r:id="rId7"/>
    <p:sldId id="1939" r:id="rId8"/>
    <p:sldId id="1964" r:id="rId9"/>
    <p:sldId id="1960" r:id="rId10"/>
    <p:sldId id="1941" r:id="rId11"/>
    <p:sldId id="1942" r:id="rId12"/>
    <p:sldId id="1943" r:id="rId13"/>
    <p:sldId id="1944" r:id="rId14"/>
    <p:sldId id="1945" r:id="rId15"/>
    <p:sldId id="1966" r:id="rId16"/>
    <p:sldId id="1946" r:id="rId17"/>
    <p:sldId id="1961" r:id="rId18"/>
    <p:sldId id="1962" r:id="rId19"/>
    <p:sldId id="1951" r:id="rId20"/>
    <p:sldId id="1952" r:id="rId21"/>
    <p:sldId id="1953" r:id="rId22"/>
    <p:sldId id="1954" r:id="rId23"/>
    <p:sldId id="1955" r:id="rId24"/>
    <p:sldId id="1956" r:id="rId25"/>
    <p:sldId id="1968" r:id="rId26"/>
    <p:sldId id="1967" r:id="rId27"/>
    <p:sldId id="1963" r:id="rId28"/>
    <p:sldId id="1959"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thya Rios Sotomayor" initials="CRS" lastIdx="3" clrIdx="0">
    <p:extLst>
      <p:ext uri="{19B8F6BF-5375-455C-9EA6-DF929625EA0E}">
        <p15:presenceInfo xmlns:p15="http://schemas.microsoft.com/office/powerpoint/2012/main" userId="S-1-5-21-3839045647-3860281859-3727715651-200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65"/>
    <a:srgbClr val="00ACC0"/>
    <a:srgbClr val="BAC82B"/>
    <a:srgbClr val="653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C2942-EA07-8859-8A97-A6730484907B}" v="35" dt="2022-07-06T00:18:14.020"/>
    <p1510:client id="{5AE40A66-F634-40A6-8F7F-5E5AE210CD06}" v="1048" dt="2023-03-10T12:44:04.738"/>
    <p1510:client id="{69913DC7-557F-1DF4-351C-739EDB7A5835}" v="2055" dt="2023-02-07T14:50:12.948"/>
    <p1510:client id="{84D44CAF-0E3E-43E3-A7CD-9BF10FBF4D8A}" v="2" dt="2022-07-06T00:32:20.771"/>
    <p1510:client id="{EB086C82-1408-2F3D-753B-B26D4FFA02E9}" v="1" dt="2023-07-25T15:24:38.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Grid="0">
      <p:cViewPr varScale="1">
        <p:scale>
          <a:sx n="85" d="100"/>
          <a:sy n="85" d="100"/>
        </p:scale>
        <p:origin x="422" y="53"/>
      </p:cViewPr>
      <p:guideLst/>
    </p:cSldViewPr>
  </p:slideViewPr>
  <p:notesTextViewPr>
    <p:cViewPr>
      <p:scale>
        <a:sx n="1" d="1"/>
        <a:sy n="1" d="1"/>
      </p:scale>
      <p:origin x="0" y="0"/>
    </p:cViewPr>
  </p:notesTextViewPr>
  <p:notesViewPr>
    <p:cSldViewPr snapToGrid="0">
      <p:cViewPr varScale="1">
        <p:scale>
          <a:sx n="64" d="100"/>
          <a:sy n="64" d="100"/>
        </p:scale>
        <p:origin x="3115"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Orozco Rencoret" userId="S::morozco.lh@mutual.cl::d3606982-5dd3-4ab3-9c32-42557a38ab27" providerId="AD" clId="Web-{5AE40A66-F634-40A6-8F7F-5E5AE210CD06}"/>
    <pc:docChg chg="addSld delSld modSld">
      <pc:chgData name="Manuel Orozco Rencoret" userId="S::morozco.lh@mutual.cl::d3606982-5dd3-4ab3-9c32-42557a38ab27" providerId="AD" clId="Web-{5AE40A66-F634-40A6-8F7F-5E5AE210CD06}" dt="2023-03-10T12:44:04.738" v="1044" actId="1076"/>
      <pc:docMkLst>
        <pc:docMk/>
      </pc:docMkLst>
      <pc:sldChg chg="addSp delSp">
        <pc:chgData name="Manuel Orozco Rencoret" userId="S::morozco.lh@mutual.cl::d3606982-5dd3-4ab3-9c32-42557a38ab27" providerId="AD" clId="Web-{5AE40A66-F634-40A6-8F7F-5E5AE210CD06}" dt="2023-03-10T12:29:25.902" v="17"/>
        <pc:sldMkLst>
          <pc:docMk/>
          <pc:sldMk cId="4095811981" sldId="1956"/>
        </pc:sldMkLst>
        <pc:spChg chg="add del">
          <ac:chgData name="Manuel Orozco Rencoret" userId="S::morozco.lh@mutual.cl::d3606982-5dd3-4ab3-9c32-42557a38ab27" providerId="AD" clId="Web-{5AE40A66-F634-40A6-8F7F-5E5AE210CD06}" dt="2023-03-10T12:29:25.902" v="17"/>
          <ac:spMkLst>
            <pc:docMk/>
            <pc:sldMk cId="4095811981" sldId="1956"/>
            <ac:spMk id="2" creationId="{5B6D2F68-81B1-B800-CA64-AF28DB0B94D9}"/>
          </ac:spMkLst>
        </pc:spChg>
      </pc:sldChg>
      <pc:sldChg chg="delSp del">
        <pc:chgData name="Manuel Orozco Rencoret" userId="S::morozco.lh@mutual.cl::d3606982-5dd3-4ab3-9c32-42557a38ab27" providerId="AD" clId="Web-{5AE40A66-F634-40A6-8F7F-5E5AE210CD06}" dt="2023-03-10T12:28:55.245" v="3"/>
        <pc:sldMkLst>
          <pc:docMk/>
          <pc:sldMk cId="2924147433" sldId="1958"/>
        </pc:sldMkLst>
        <pc:spChg chg="del">
          <ac:chgData name="Manuel Orozco Rencoret" userId="S::morozco.lh@mutual.cl::d3606982-5dd3-4ab3-9c32-42557a38ab27" providerId="AD" clId="Web-{5AE40A66-F634-40A6-8F7F-5E5AE210CD06}" dt="2023-03-10T12:27:22.290" v="1"/>
          <ac:spMkLst>
            <pc:docMk/>
            <pc:sldMk cId="2924147433" sldId="1958"/>
            <ac:spMk id="2" creationId="{00000000-0000-0000-0000-000000000000}"/>
          </ac:spMkLst>
        </pc:spChg>
      </pc:sldChg>
      <pc:sldChg chg="add replId">
        <pc:chgData name="Manuel Orozco Rencoret" userId="S::morozco.lh@mutual.cl::d3606982-5dd3-4ab3-9c32-42557a38ab27" providerId="AD" clId="Web-{5AE40A66-F634-40A6-8F7F-5E5AE210CD06}" dt="2023-03-10T12:27:15.914" v="0"/>
        <pc:sldMkLst>
          <pc:docMk/>
          <pc:sldMk cId="3497162136" sldId="1967"/>
        </pc:sldMkLst>
      </pc:sldChg>
      <pc:sldChg chg="addSp modSp new mod modClrScheme chgLayout">
        <pc:chgData name="Manuel Orozco Rencoret" userId="S::morozco.lh@mutual.cl::d3606982-5dd3-4ab3-9c32-42557a38ab27" providerId="AD" clId="Web-{5AE40A66-F634-40A6-8F7F-5E5AE210CD06}" dt="2023-03-10T12:44:04.738" v="1044" actId="1076"/>
        <pc:sldMkLst>
          <pc:docMk/>
          <pc:sldMk cId="3545168462" sldId="1968"/>
        </pc:sldMkLst>
        <pc:spChg chg="add mod">
          <ac:chgData name="Manuel Orozco Rencoret" userId="S::morozco.lh@mutual.cl::d3606982-5dd3-4ab3-9c32-42557a38ab27" providerId="AD" clId="Web-{5AE40A66-F634-40A6-8F7F-5E5AE210CD06}" dt="2023-03-10T12:29:20.574" v="15" actId="20577"/>
          <ac:spMkLst>
            <pc:docMk/>
            <pc:sldMk cId="3545168462" sldId="1968"/>
            <ac:spMk id="3" creationId="{431BE7F0-200B-27BB-3557-A36EA91BDCE9}"/>
          </ac:spMkLst>
        </pc:spChg>
        <pc:spChg chg="add mod">
          <ac:chgData name="Manuel Orozco Rencoret" userId="S::morozco.lh@mutual.cl::d3606982-5dd3-4ab3-9c32-42557a38ab27" providerId="AD" clId="Web-{5AE40A66-F634-40A6-8F7F-5E5AE210CD06}" dt="2023-03-10T12:44:04.738" v="1044" actId="1076"/>
          <ac:spMkLst>
            <pc:docMk/>
            <pc:sldMk cId="3545168462" sldId="1968"/>
            <ac:spMk id="5" creationId="{306D3132-E314-A89E-69AD-691A75BB161A}"/>
          </ac:spMkLst>
        </pc:spChg>
      </pc:sldChg>
    </pc:docChg>
  </pc:docChgLst>
  <pc:docChgLst>
    <pc:chgData clId="Web-{EB086C82-1408-2F3D-753B-B26D4FFA02E9}"/>
    <pc:docChg chg="sldOrd">
      <pc:chgData name="" userId="" providerId="" clId="Web-{EB086C82-1408-2F3D-753B-B26D4FFA02E9}" dt="2023-07-25T15:24:38.246" v="0"/>
      <pc:docMkLst>
        <pc:docMk/>
      </pc:docMkLst>
      <pc:sldChg chg="ord">
        <pc:chgData name="" userId="" providerId="" clId="Web-{EB086C82-1408-2F3D-753B-B26D4FFA02E9}" dt="2023-07-25T15:24:38.246" v="0"/>
        <pc:sldMkLst>
          <pc:docMk/>
          <pc:sldMk cId="1870092219" sldId="1964"/>
        </pc:sldMkLst>
      </pc:sldChg>
    </pc:docChg>
  </pc:docChgLst>
  <pc:docChgLst>
    <pc:chgData name="Manuel Orozco Rencoret" userId="S::morozco.lh@mutual.cl::d3606982-5dd3-4ab3-9c32-42557a38ab27" providerId="AD" clId="Web-{69913DC7-557F-1DF4-351C-739EDB7A5835}"/>
    <pc:docChg chg="addSld delSld modSld sldOrd modMainMaster">
      <pc:chgData name="Manuel Orozco Rencoret" userId="S::morozco.lh@mutual.cl::d3606982-5dd3-4ab3-9c32-42557a38ab27" providerId="AD" clId="Web-{69913DC7-557F-1DF4-351C-739EDB7A5835}" dt="2023-02-07T14:50:12.948" v="1115" actId="20577"/>
      <pc:docMkLst>
        <pc:docMk/>
      </pc:docMkLst>
      <pc:sldChg chg="modSp">
        <pc:chgData name="Manuel Orozco Rencoret" userId="S::morozco.lh@mutual.cl::d3606982-5dd3-4ab3-9c32-42557a38ab27" providerId="AD" clId="Web-{69913DC7-557F-1DF4-351C-739EDB7A5835}" dt="2023-02-07T14:19:45.242" v="805" actId="20577"/>
        <pc:sldMkLst>
          <pc:docMk/>
          <pc:sldMk cId="3084443630" sldId="1939"/>
        </pc:sldMkLst>
        <pc:spChg chg="mod">
          <ac:chgData name="Manuel Orozco Rencoret" userId="S::morozco.lh@mutual.cl::d3606982-5dd3-4ab3-9c32-42557a38ab27" providerId="AD" clId="Web-{69913DC7-557F-1DF4-351C-739EDB7A5835}" dt="2023-02-07T14:16:19.925" v="742" actId="20577"/>
          <ac:spMkLst>
            <pc:docMk/>
            <pc:sldMk cId="3084443630" sldId="1939"/>
            <ac:spMk id="4" creationId="{00000000-0000-0000-0000-000000000000}"/>
          </ac:spMkLst>
        </pc:spChg>
        <pc:spChg chg="mod">
          <ac:chgData name="Manuel Orozco Rencoret" userId="S::morozco.lh@mutual.cl::d3606982-5dd3-4ab3-9c32-42557a38ab27" providerId="AD" clId="Web-{69913DC7-557F-1DF4-351C-739EDB7A5835}" dt="2023-02-07T14:19:45.242" v="805" actId="20577"/>
          <ac:spMkLst>
            <pc:docMk/>
            <pc:sldMk cId="3084443630" sldId="1939"/>
            <ac:spMk id="5" creationId="{00000000-0000-0000-0000-000000000000}"/>
          </ac:spMkLst>
        </pc:spChg>
      </pc:sldChg>
      <pc:sldChg chg="modSp">
        <pc:chgData name="Manuel Orozco Rencoret" userId="S::morozco.lh@mutual.cl::d3606982-5dd3-4ab3-9c32-42557a38ab27" providerId="AD" clId="Web-{69913DC7-557F-1DF4-351C-739EDB7A5835}" dt="2023-02-07T14:25:30.748" v="881" actId="20577"/>
        <pc:sldMkLst>
          <pc:docMk/>
          <pc:sldMk cId="4015872949" sldId="1941"/>
        </pc:sldMkLst>
        <pc:spChg chg="mod">
          <ac:chgData name="Manuel Orozco Rencoret" userId="S::morozco.lh@mutual.cl::d3606982-5dd3-4ab3-9c32-42557a38ab27" providerId="AD" clId="Web-{69913DC7-557F-1DF4-351C-739EDB7A5835}" dt="2023-02-07T14:25:30.748" v="881" actId="20577"/>
          <ac:spMkLst>
            <pc:docMk/>
            <pc:sldMk cId="4015872949" sldId="1941"/>
            <ac:spMk id="2" creationId="{00000000-0000-0000-0000-000000000000}"/>
          </ac:spMkLst>
        </pc:spChg>
      </pc:sldChg>
      <pc:sldChg chg="modSp">
        <pc:chgData name="Manuel Orozco Rencoret" userId="S::morozco.lh@mutual.cl::d3606982-5dd3-4ab3-9c32-42557a38ab27" providerId="AD" clId="Web-{69913DC7-557F-1DF4-351C-739EDB7A5835}" dt="2023-02-07T14:26:06.436" v="894" actId="20577"/>
        <pc:sldMkLst>
          <pc:docMk/>
          <pc:sldMk cId="3570167370" sldId="1942"/>
        </pc:sldMkLst>
        <pc:spChg chg="mod">
          <ac:chgData name="Manuel Orozco Rencoret" userId="S::morozco.lh@mutual.cl::d3606982-5dd3-4ab3-9c32-42557a38ab27" providerId="AD" clId="Web-{69913DC7-557F-1DF4-351C-739EDB7A5835}" dt="2023-02-07T14:26:06.436" v="894" actId="20577"/>
          <ac:spMkLst>
            <pc:docMk/>
            <pc:sldMk cId="3570167370" sldId="1942"/>
            <ac:spMk id="4" creationId="{00000000-0000-0000-0000-000000000000}"/>
          </ac:spMkLst>
        </pc:spChg>
        <pc:spChg chg="mod">
          <ac:chgData name="Manuel Orozco Rencoret" userId="S::morozco.lh@mutual.cl::d3606982-5dd3-4ab3-9c32-42557a38ab27" providerId="AD" clId="Web-{69913DC7-557F-1DF4-351C-739EDB7A5835}" dt="2023-02-07T14:25:53.858" v="891" actId="20577"/>
          <ac:spMkLst>
            <pc:docMk/>
            <pc:sldMk cId="3570167370" sldId="1942"/>
            <ac:spMk id="6" creationId="{00000000-0000-0000-0000-000000000000}"/>
          </ac:spMkLst>
        </pc:spChg>
      </pc:sldChg>
      <pc:sldChg chg="modSp">
        <pc:chgData name="Manuel Orozco Rencoret" userId="S::morozco.lh@mutual.cl::d3606982-5dd3-4ab3-9c32-42557a38ab27" providerId="AD" clId="Web-{69913DC7-557F-1DF4-351C-739EDB7A5835}" dt="2023-02-07T14:28:55.455" v="976" actId="20577"/>
        <pc:sldMkLst>
          <pc:docMk/>
          <pc:sldMk cId="2096422063" sldId="1943"/>
        </pc:sldMkLst>
        <pc:spChg chg="mod">
          <ac:chgData name="Manuel Orozco Rencoret" userId="S::morozco.lh@mutual.cl::d3606982-5dd3-4ab3-9c32-42557a38ab27" providerId="AD" clId="Web-{69913DC7-557F-1DF4-351C-739EDB7A5835}" dt="2023-02-07T14:28:55.455" v="976" actId="20577"/>
          <ac:spMkLst>
            <pc:docMk/>
            <pc:sldMk cId="2096422063" sldId="1943"/>
            <ac:spMk id="4" creationId="{00000000-0000-0000-0000-000000000000}"/>
          </ac:spMkLst>
        </pc:spChg>
        <pc:spChg chg="mod">
          <ac:chgData name="Manuel Orozco Rencoret" userId="S::morozco.lh@mutual.cl::d3606982-5dd3-4ab3-9c32-42557a38ab27" providerId="AD" clId="Web-{69913DC7-557F-1DF4-351C-739EDB7A5835}" dt="2023-02-07T14:26:15.780" v="896" actId="20577"/>
          <ac:spMkLst>
            <pc:docMk/>
            <pc:sldMk cId="2096422063" sldId="1943"/>
            <ac:spMk id="6" creationId="{00000000-0000-0000-0000-000000000000}"/>
          </ac:spMkLst>
        </pc:spChg>
      </pc:sldChg>
      <pc:sldChg chg="modSp">
        <pc:chgData name="Manuel Orozco Rencoret" userId="S::morozco.lh@mutual.cl::d3606982-5dd3-4ab3-9c32-42557a38ab27" providerId="AD" clId="Web-{69913DC7-557F-1DF4-351C-739EDB7A5835}" dt="2023-02-07T14:29:25.549" v="979" actId="20577"/>
        <pc:sldMkLst>
          <pc:docMk/>
          <pc:sldMk cId="3975759750" sldId="1944"/>
        </pc:sldMkLst>
        <pc:spChg chg="mod">
          <ac:chgData name="Manuel Orozco Rencoret" userId="S::morozco.lh@mutual.cl::d3606982-5dd3-4ab3-9c32-42557a38ab27" providerId="AD" clId="Web-{69913DC7-557F-1DF4-351C-739EDB7A5835}" dt="2023-02-07T14:29:25.549" v="979" actId="20577"/>
          <ac:spMkLst>
            <pc:docMk/>
            <pc:sldMk cId="3975759750" sldId="1944"/>
            <ac:spMk id="5" creationId="{00000000-0000-0000-0000-000000000000}"/>
          </ac:spMkLst>
        </pc:spChg>
      </pc:sldChg>
      <pc:sldChg chg="addSp delSp modSp">
        <pc:chgData name="Manuel Orozco Rencoret" userId="S::morozco.lh@mutual.cl::d3606982-5dd3-4ab3-9c32-42557a38ab27" providerId="AD" clId="Web-{69913DC7-557F-1DF4-351C-739EDB7A5835}" dt="2023-02-07T14:38:08.481" v="1031" actId="14100"/>
        <pc:sldMkLst>
          <pc:docMk/>
          <pc:sldMk cId="3380380193" sldId="1946"/>
        </pc:sldMkLst>
        <pc:spChg chg="mod">
          <ac:chgData name="Manuel Orozco Rencoret" userId="S::morozco.lh@mutual.cl::d3606982-5dd3-4ab3-9c32-42557a38ab27" providerId="AD" clId="Web-{69913DC7-557F-1DF4-351C-739EDB7A5835}" dt="2023-02-07T14:38:08.481" v="1031" actId="14100"/>
          <ac:spMkLst>
            <pc:docMk/>
            <pc:sldMk cId="3380380193" sldId="1946"/>
            <ac:spMk id="4" creationId="{9AA74354-A952-3EFA-687D-AFB8863D5A6D}"/>
          </ac:spMkLst>
        </pc:spChg>
        <pc:spChg chg="add del mod">
          <ac:chgData name="Manuel Orozco Rencoret" userId="S::morozco.lh@mutual.cl::d3606982-5dd3-4ab3-9c32-42557a38ab27" providerId="AD" clId="Web-{69913DC7-557F-1DF4-351C-739EDB7A5835}" dt="2023-02-07T14:37:53.700" v="1026" actId="20577"/>
          <ac:spMkLst>
            <pc:docMk/>
            <pc:sldMk cId="3380380193" sldId="1946"/>
            <ac:spMk id="5" creationId="{716C17FE-CC63-BC57-EA25-3E029DBD4721}"/>
          </ac:spMkLst>
        </pc:spChg>
        <pc:spChg chg="mod">
          <ac:chgData name="Manuel Orozco Rencoret" userId="S::morozco.lh@mutual.cl::d3606982-5dd3-4ab3-9c32-42557a38ab27" providerId="AD" clId="Web-{69913DC7-557F-1DF4-351C-739EDB7A5835}" dt="2023-02-07T14:38:06.044" v="1030" actId="14100"/>
          <ac:spMkLst>
            <pc:docMk/>
            <pc:sldMk cId="3380380193" sldId="1946"/>
            <ac:spMk id="6" creationId="{EC416029-78B3-C9C7-45B3-1EAB27AC38ED}"/>
          </ac:spMkLst>
        </pc:spChg>
        <pc:spChg chg="mod">
          <ac:chgData name="Manuel Orozco Rencoret" userId="S::morozco.lh@mutual.cl::d3606982-5dd3-4ab3-9c32-42557a38ab27" providerId="AD" clId="Web-{69913DC7-557F-1DF4-351C-739EDB7A5835}" dt="2023-02-07T14:31:23.958" v="1005" actId="1076"/>
          <ac:spMkLst>
            <pc:docMk/>
            <pc:sldMk cId="3380380193" sldId="1946"/>
            <ac:spMk id="61" creationId="{00000000-0000-0000-0000-000000000000}"/>
          </ac:spMkLst>
        </pc:spChg>
      </pc:sldChg>
      <pc:sldChg chg="add del">
        <pc:chgData name="Manuel Orozco Rencoret" userId="S::morozco.lh@mutual.cl::d3606982-5dd3-4ab3-9c32-42557a38ab27" providerId="AD" clId="Web-{69913DC7-557F-1DF4-351C-739EDB7A5835}" dt="2023-02-07T14:30:20.519" v="982"/>
        <pc:sldMkLst>
          <pc:docMk/>
          <pc:sldMk cId="1872992871" sldId="1948"/>
        </pc:sldMkLst>
      </pc:sldChg>
      <pc:sldChg chg="modSp">
        <pc:chgData name="Manuel Orozco Rencoret" userId="S::morozco.lh@mutual.cl::d3606982-5dd3-4ab3-9c32-42557a38ab27" providerId="AD" clId="Web-{69913DC7-557F-1DF4-351C-739EDB7A5835}" dt="2023-02-07T14:43:13.175" v="1044" actId="20577"/>
        <pc:sldMkLst>
          <pc:docMk/>
          <pc:sldMk cId="915502464" sldId="1951"/>
        </pc:sldMkLst>
        <pc:spChg chg="mod">
          <ac:chgData name="Manuel Orozco Rencoret" userId="S::morozco.lh@mutual.cl::d3606982-5dd3-4ab3-9c32-42557a38ab27" providerId="AD" clId="Web-{69913DC7-557F-1DF4-351C-739EDB7A5835}" dt="2023-02-07T14:43:13.175" v="1044" actId="20577"/>
          <ac:spMkLst>
            <pc:docMk/>
            <pc:sldMk cId="915502464" sldId="1951"/>
            <ac:spMk id="216" creationId="{00000000-0000-0000-0000-000000000000}"/>
          </ac:spMkLst>
        </pc:spChg>
      </pc:sldChg>
      <pc:sldChg chg="modSp">
        <pc:chgData name="Manuel Orozco Rencoret" userId="S::morozco.lh@mutual.cl::d3606982-5dd3-4ab3-9c32-42557a38ab27" providerId="AD" clId="Web-{69913DC7-557F-1DF4-351C-739EDB7A5835}" dt="2023-02-07T14:44:50.848" v="1079" actId="20577"/>
        <pc:sldMkLst>
          <pc:docMk/>
          <pc:sldMk cId="1296951489" sldId="1953"/>
        </pc:sldMkLst>
        <pc:spChg chg="mod">
          <ac:chgData name="Manuel Orozco Rencoret" userId="S::morozco.lh@mutual.cl::d3606982-5dd3-4ab3-9c32-42557a38ab27" providerId="AD" clId="Web-{69913DC7-557F-1DF4-351C-739EDB7A5835}" dt="2023-02-07T14:44:50.848" v="1079" actId="20577"/>
          <ac:spMkLst>
            <pc:docMk/>
            <pc:sldMk cId="1296951489" sldId="1953"/>
            <ac:spMk id="232" creationId="{00000000-0000-0000-0000-000000000000}"/>
          </ac:spMkLst>
        </pc:spChg>
      </pc:sldChg>
      <pc:sldChg chg="modSp">
        <pc:chgData name="Manuel Orozco Rencoret" userId="S::morozco.lh@mutual.cl::d3606982-5dd3-4ab3-9c32-42557a38ab27" providerId="AD" clId="Web-{69913DC7-557F-1DF4-351C-739EDB7A5835}" dt="2023-02-07T14:20:10.211" v="815" actId="20577"/>
        <pc:sldMkLst>
          <pc:docMk/>
          <pc:sldMk cId="660769429" sldId="1960"/>
        </pc:sldMkLst>
        <pc:spChg chg="mod">
          <ac:chgData name="Manuel Orozco Rencoret" userId="S::morozco.lh@mutual.cl::d3606982-5dd3-4ab3-9c32-42557a38ab27" providerId="AD" clId="Web-{69913DC7-557F-1DF4-351C-739EDB7A5835}" dt="2023-02-07T14:19:35.351" v="801" actId="20577"/>
          <ac:spMkLst>
            <pc:docMk/>
            <pc:sldMk cId="660769429" sldId="1960"/>
            <ac:spMk id="5" creationId="{00000000-0000-0000-0000-000000000000}"/>
          </ac:spMkLst>
        </pc:spChg>
        <pc:spChg chg="mod">
          <ac:chgData name="Manuel Orozco Rencoret" userId="S::morozco.lh@mutual.cl::d3606982-5dd3-4ab3-9c32-42557a38ab27" providerId="AD" clId="Web-{69913DC7-557F-1DF4-351C-739EDB7A5835}" dt="2023-02-07T14:20:10.211" v="815" actId="20577"/>
          <ac:spMkLst>
            <pc:docMk/>
            <pc:sldMk cId="660769429" sldId="1960"/>
            <ac:spMk id="6" creationId="{00000000-0000-0000-0000-000000000000}"/>
          </ac:spMkLst>
        </pc:spChg>
      </pc:sldChg>
      <pc:sldChg chg="modSp">
        <pc:chgData name="Manuel Orozco Rencoret" userId="S::morozco.lh@mutual.cl::d3606982-5dd3-4ab3-9c32-42557a38ab27" providerId="AD" clId="Web-{69913DC7-557F-1DF4-351C-739EDB7A5835}" dt="2023-02-07T14:50:12.948" v="1115" actId="20577"/>
        <pc:sldMkLst>
          <pc:docMk/>
          <pc:sldMk cId="85552158" sldId="1963"/>
        </pc:sldMkLst>
        <pc:spChg chg="mod">
          <ac:chgData name="Manuel Orozco Rencoret" userId="S::morozco.lh@mutual.cl::d3606982-5dd3-4ab3-9c32-42557a38ab27" providerId="AD" clId="Web-{69913DC7-557F-1DF4-351C-739EDB7A5835}" dt="2023-02-07T14:50:12.948" v="1115" actId="20577"/>
          <ac:spMkLst>
            <pc:docMk/>
            <pc:sldMk cId="85552158" sldId="1963"/>
            <ac:spMk id="3" creationId="{00000000-0000-0000-0000-000000000000}"/>
          </ac:spMkLst>
        </pc:spChg>
      </pc:sldChg>
      <pc:sldChg chg="add ord">
        <pc:chgData name="Manuel Orozco Rencoret" userId="S::morozco.lh@mutual.cl::d3606982-5dd3-4ab3-9c32-42557a38ab27" providerId="AD" clId="Web-{69913DC7-557F-1DF4-351C-739EDB7A5835}" dt="2023-02-07T13:49:29.863" v="59"/>
        <pc:sldMkLst>
          <pc:docMk/>
          <pc:sldMk cId="1870092219" sldId="1964"/>
        </pc:sldMkLst>
      </pc:sldChg>
      <pc:sldChg chg="modSp add del replId">
        <pc:chgData name="Manuel Orozco Rencoret" userId="S::morozco.lh@mutual.cl::d3606982-5dd3-4ab3-9c32-42557a38ab27" providerId="AD" clId="Web-{69913DC7-557F-1DF4-351C-739EDB7A5835}" dt="2023-02-07T14:31:10.926" v="1002"/>
        <pc:sldMkLst>
          <pc:docMk/>
          <pc:sldMk cId="2493755934" sldId="1965"/>
        </pc:sldMkLst>
        <pc:spChg chg="mod">
          <ac:chgData name="Manuel Orozco Rencoret" userId="S::morozco.lh@mutual.cl::d3606982-5dd3-4ab3-9c32-42557a38ab27" providerId="AD" clId="Web-{69913DC7-557F-1DF4-351C-739EDB7A5835}" dt="2023-02-07T14:31:02.270" v="1000" actId="20577"/>
          <ac:spMkLst>
            <pc:docMk/>
            <pc:sldMk cId="2493755934" sldId="1965"/>
            <ac:spMk id="2" creationId="{00000000-0000-0000-0000-000000000000}"/>
          </ac:spMkLst>
        </pc:spChg>
      </pc:sldChg>
      <pc:sldChg chg="add replId">
        <pc:chgData name="Manuel Orozco Rencoret" userId="S::morozco.lh@mutual.cl::d3606982-5dd3-4ab3-9c32-42557a38ab27" providerId="AD" clId="Web-{69913DC7-557F-1DF4-351C-739EDB7A5835}" dt="2023-02-07T14:31:09.442" v="1001"/>
        <pc:sldMkLst>
          <pc:docMk/>
          <pc:sldMk cId="2760003103" sldId="1966"/>
        </pc:sldMkLst>
      </pc:sldChg>
      <pc:sldMasterChg chg="addSldLayout modSldLayout">
        <pc:chgData name="Manuel Orozco Rencoret" userId="S::morozco.lh@mutual.cl::d3606982-5dd3-4ab3-9c32-42557a38ab27" providerId="AD" clId="Web-{69913DC7-557F-1DF4-351C-739EDB7A5835}" dt="2023-02-07T13:49:06.394" v="58"/>
        <pc:sldMasterMkLst>
          <pc:docMk/>
          <pc:sldMasterMk cId="1078481122" sldId="2147483660"/>
        </pc:sldMasterMkLst>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4237575242" sldId="2147483669"/>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3740876147" sldId="2147483670"/>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4229763351" sldId="2147483671"/>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1852551919" sldId="2147483672"/>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950178117" sldId="2147483673"/>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4099683422" sldId="2147483674"/>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988836964" sldId="2147483688"/>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188998815" sldId="2147483689"/>
          </pc:sldLayoutMkLst>
        </pc:sldLayoutChg>
        <pc:sldLayoutChg chg="replId">
          <pc:chgData name="Manuel Orozco Rencoret" userId="S::morozco.lh@mutual.cl::d3606982-5dd3-4ab3-9c32-42557a38ab27" providerId="AD" clId="Web-{69913DC7-557F-1DF4-351C-739EDB7A5835}" dt="2023-02-07T13:49:06.394" v="58"/>
          <pc:sldLayoutMkLst>
            <pc:docMk/>
            <pc:sldMasterMk cId="1078481122" sldId="2147483660"/>
            <pc:sldLayoutMk cId="1605015851" sldId="2147483690"/>
          </pc:sldLayoutMkLst>
        </pc:sldLayoutChg>
        <pc:sldLayoutChg chg="replId">
          <pc:chgData name="Manuel Orozco Rencoret" userId="S::morozco.lh@mutual.cl::d3606982-5dd3-4ab3-9c32-42557a38ab27" providerId="AD" clId="Web-{69913DC7-557F-1DF4-351C-739EDB7A5835}" dt="2023-02-07T13:49:06.394" v="58"/>
          <pc:sldLayoutMkLst>
            <pc:docMk/>
            <pc:sldMasterMk cId="1078481122" sldId="2147483660"/>
            <pc:sldLayoutMk cId="1864112587" sldId="2147483691"/>
          </pc:sldLayoutMkLst>
        </pc:sldLayoutChg>
        <pc:sldLayoutChg chg="replId">
          <pc:chgData name="Manuel Orozco Rencoret" userId="S::morozco.lh@mutual.cl::d3606982-5dd3-4ab3-9c32-42557a38ab27" providerId="AD" clId="Web-{69913DC7-557F-1DF4-351C-739EDB7A5835}" dt="2023-02-07T13:49:06.394" v="58"/>
          <pc:sldLayoutMkLst>
            <pc:docMk/>
            <pc:sldMasterMk cId="1078481122" sldId="2147483660"/>
            <pc:sldLayoutMk cId="1022380978" sldId="2147483692"/>
          </pc:sldLayoutMkLst>
        </pc:sldLayoutChg>
        <pc:sldLayoutChg chg="add">
          <pc:chgData name="Manuel Orozco Rencoret" userId="S::morozco.lh@mutual.cl::d3606982-5dd3-4ab3-9c32-42557a38ab27" providerId="AD" clId="Web-{69913DC7-557F-1DF4-351C-739EDB7A5835}" dt="2023-02-07T13:49:06.394" v="58"/>
          <pc:sldLayoutMkLst>
            <pc:docMk/>
            <pc:sldMasterMk cId="1078481122" sldId="2147483660"/>
            <pc:sldLayoutMk cId="321315379" sldId="2147483693"/>
          </pc:sldLayoutMkLst>
        </pc:sldLayoutChg>
        <pc:sldLayoutChg chg="replId">
          <pc:chgData name="Manuel Orozco Rencoret" userId="S::morozco.lh@mutual.cl::d3606982-5dd3-4ab3-9c32-42557a38ab27" providerId="AD" clId="Web-{69913DC7-557F-1DF4-351C-739EDB7A5835}" dt="2023-02-07T13:49:06.394" v="58"/>
          <pc:sldLayoutMkLst>
            <pc:docMk/>
            <pc:sldMasterMk cId="1078481122" sldId="2147483660"/>
            <pc:sldLayoutMk cId="3829083454" sldId="2147483694"/>
          </pc:sldLayoutMkLst>
        </pc:sldLayoutChg>
        <pc:sldLayoutChg chg="replId">
          <pc:chgData name="Manuel Orozco Rencoret" userId="S::morozco.lh@mutual.cl::d3606982-5dd3-4ab3-9c32-42557a38ab27" providerId="AD" clId="Web-{69913DC7-557F-1DF4-351C-739EDB7A5835}" dt="2023-02-07T13:49:06.394" v="58"/>
          <pc:sldLayoutMkLst>
            <pc:docMk/>
            <pc:sldMasterMk cId="1078481122" sldId="2147483660"/>
            <pc:sldLayoutMk cId="3823946466" sldId="2147483695"/>
          </pc:sldLayoutMkLst>
        </pc:sldLayoutChg>
        <pc:sldLayoutChg chg="replId">
          <pc:chgData name="Manuel Orozco Rencoret" userId="S::morozco.lh@mutual.cl::d3606982-5dd3-4ab3-9c32-42557a38ab27" providerId="AD" clId="Web-{69913DC7-557F-1DF4-351C-739EDB7A5835}" dt="2023-02-07T13:49:06.394" v="58"/>
          <pc:sldLayoutMkLst>
            <pc:docMk/>
            <pc:sldMasterMk cId="1078481122" sldId="2147483660"/>
            <pc:sldLayoutMk cId="2453695023" sldId="214748369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C4AEF-08EE-CA44-B953-B85E37E3931A}"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MX"/>
        </a:p>
      </dgm:t>
    </dgm:pt>
    <dgm:pt modelId="{EA550D02-1A82-CD49-8294-04F5903DFD4D}">
      <dgm:prSet phldrT="[Texto]" custT="1"/>
      <dgm:spPr>
        <a:solidFill>
          <a:srgbClr val="C7D420"/>
        </a:solidFill>
      </dgm:spPr>
      <dgm:t>
        <a:bodyPr/>
        <a:lstStyle/>
        <a:p>
          <a:r>
            <a:rPr lang="es-MX" sz="2000" dirty="0">
              <a:solidFill>
                <a:srgbClr val="505050"/>
              </a:solidFill>
              <a:latin typeface="Arial" panose="020B0604020202020204" pitchFamily="34" charset="0"/>
              <a:cs typeface="Arial" panose="020B0604020202020204" pitchFamily="34" charset="0"/>
            </a:rPr>
            <a:t>Organización del trabajo</a:t>
          </a:r>
        </a:p>
      </dgm:t>
    </dgm:pt>
    <dgm:pt modelId="{E88DC877-B627-7440-A2AC-C743F3F50CC7}" type="parTrans" cxnId="{11FC417B-30C4-5E48-85BD-CB1AF3BF1519}">
      <dgm:prSet/>
      <dgm:spPr/>
      <dgm:t>
        <a:bodyPr/>
        <a:lstStyle/>
        <a:p>
          <a:endParaRPr lang="es-MX" sz="1050">
            <a:latin typeface="Arial" panose="020B0604020202020204" pitchFamily="34" charset="0"/>
            <a:cs typeface="Arial" panose="020B0604020202020204" pitchFamily="34" charset="0"/>
          </a:endParaRPr>
        </a:p>
      </dgm:t>
    </dgm:pt>
    <dgm:pt modelId="{A2AC2FAB-C4E3-2145-9A82-5BD1154AD3DD}" type="sibTrans" cxnId="{11FC417B-30C4-5E48-85BD-CB1AF3BF1519}">
      <dgm:prSet/>
      <dgm:spPr/>
      <dgm:t>
        <a:bodyPr/>
        <a:lstStyle/>
        <a:p>
          <a:endParaRPr lang="es-MX" sz="1050">
            <a:latin typeface="Arial" panose="020B0604020202020204" pitchFamily="34" charset="0"/>
            <a:cs typeface="Arial" panose="020B0604020202020204" pitchFamily="34" charset="0"/>
          </a:endParaRPr>
        </a:p>
      </dgm:t>
    </dgm:pt>
    <dgm:pt modelId="{E58ECC60-303F-C14B-AEF3-E29A3F3AE825}">
      <dgm:prSet phldrT="[Texto]" custT="1"/>
      <dgm:spPr/>
      <dgm:t>
        <a:bodyPr anchor="ctr"/>
        <a:lstStyle/>
        <a:p>
          <a:r>
            <a:rPr lang="es-MX" sz="1100" dirty="0">
              <a:latin typeface="Arial" panose="020B0604020202020204" pitchFamily="34" charset="0"/>
              <a:cs typeface="Arial" panose="020B0604020202020204" pitchFamily="34" charset="0"/>
            </a:rPr>
            <a:t>Exigencias (cantidad, ritmo, habilidad)</a:t>
          </a:r>
        </a:p>
      </dgm:t>
    </dgm:pt>
    <dgm:pt modelId="{9BC2A8AC-A577-6242-87D1-20A95F9C90C8}" type="parTrans" cxnId="{9DABF78E-C319-9949-90F3-0E57765C6C63}">
      <dgm:prSet/>
      <dgm:spPr/>
      <dgm:t>
        <a:bodyPr/>
        <a:lstStyle/>
        <a:p>
          <a:endParaRPr lang="es-MX" sz="1050">
            <a:latin typeface="Arial" panose="020B0604020202020204" pitchFamily="34" charset="0"/>
            <a:cs typeface="Arial" panose="020B0604020202020204" pitchFamily="34" charset="0"/>
          </a:endParaRPr>
        </a:p>
      </dgm:t>
    </dgm:pt>
    <dgm:pt modelId="{FF60836C-138C-2547-A1E3-55DAFB63B986}" type="sibTrans" cxnId="{9DABF78E-C319-9949-90F3-0E57765C6C63}">
      <dgm:prSet/>
      <dgm:spPr/>
      <dgm:t>
        <a:bodyPr/>
        <a:lstStyle/>
        <a:p>
          <a:endParaRPr lang="es-MX" sz="1050">
            <a:latin typeface="Arial" panose="020B0604020202020204" pitchFamily="34" charset="0"/>
            <a:cs typeface="Arial" panose="020B0604020202020204" pitchFamily="34" charset="0"/>
          </a:endParaRPr>
        </a:p>
      </dgm:t>
    </dgm:pt>
    <dgm:pt modelId="{73C6D02E-DA2C-8542-BCA3-978D311433D7}">
      <dgm:prSet phldrT="[Texto]" custT="1"/>
      <dgm:spPr>
        <a:solidFill>
          <a:srgbClr val="C7D420"/>
        </a:solidFill>
      </dgm:spPr>
      <dgm:t>
        <a:bodyPr/>
        <a:lstStyle/>
        <a:p>
          <a:r>
            <a:rPr lang="es-MX" sz="2000" dirty="0">
              <a:solidFill>
                <a:srgbClr val="505050"/>
              </a:solidFill>
              <a:latin typeface="Arial" panose="020B0604020202020204" pitchFamily="34" charset="0"/>
              <a:cs typeface="Arial" panose="020B0604020202020204" pitchFamily="34" charset="0"/>
            </a:rPr>
            <a:t>Relaciones personales en el trabajo</a:t>
          </a:r>
        </a:p>
      </dgm:t>
    </dgm:pt>
    <dgm:pt modelId="{FCFD0C0F-C1B3-9C49-A637-05F3D5F15C96}" type="parTrans" cxnId="{92CF18D7-B16B-5D4B-B691-BD3105687D06}">
      <dgm:prSet/>
      <dgm:spPr/>
      <dgm:t>
        <a:bodyPr/>
        <a:lstStyle/>
        <a:p>
          <a:endParaRPr lang="es-MX" sz="1050">
            <a:latin typeface="Arial" panose="020B0604020202020204" pitchFamily="34" charset="0"/>
            <a:cs typeface="Arial" panose="020B0604020202020204" pitchFamily="34" charset="0"/>
          </a:endParaRPr>
        </a:p>
      </dgm:t>
    </dgm:pt>
    <dgm:pt modelId="{16D7C81B-8AD2-B643-8333-87497E7757D5}" type="sibTrans" cxnId="{92CF18D7-B16B-5D4B-B691-BD3105687D06}">
      <dgm:prSet/>
      <dgm:spPr/>
      <dgm:t>
        <a:bodyPr/>
        <a:lstStyle/>
        <a:p>
          <a:endParaRPr lang="es-MX" sz="1050">
            <a:latin typeface="Arial" panose="020B0604020202020204" pitchFamily="34" charset="0"/>
            <a:cs typeface="Arial" panose="020B0604020202020204" pitchFamily="34" charset="0"/>
          </a:endParaRPr>
        </a:p>
      </dgm:t>
    </dgm:pt>
    <dgm:pt modelId="{5AA2D6B7-F75C-C744-8EA9-CCB9DAA0FE0E}">
      <dgm:prSet phldrT="[Texto]" custT="1"/>
      <dgm:spPr/>
      <dgm:t>
        <a:bodyPr anchor="ctr"/>
        <a:lstStyle/>
        <a:p>
          <a:r>
            <a:rPr lang="es-MX" sz="1100" dirty="0">
              <a:latin typeface="Arial" panose="020B0604020202020204" pitchFamily="34" charset="0"/>
              <a:cs typeface="Arial" panose="020B0604020202020204" pitchFamily="34" charset="0"/>
            </a:rPr>
            <a:t>Calidad del liderazgo</a:t>
          </a:r>
        </a:p>
      </dgm:t>
    </dgm:pt>
    <dgm:pt modelId="{996DA2F5-D7E9-3C47-A522-66A5A4ED195C}" type="parTrans" cxnId="{6F6B246B-14D6-5143-A04E-29A159BD4C12}">
      <dgm:prSet/>
      <dgm:spPr/>
      <dgm:t>
        <a:bodyPr/>
        <a:lstStyle/>
        <a:p>
          <a:endParaRPr lang="es-MX" sz="1050">
            <a:latin typeface="Arial" panose="020B0604020202020204" pitchFamily="34" charset="0"/>
            <a:cs typeface="Arial" panose="020B0604020202020204" pitchFamily="34" charset="0"/>
          </a:endParaRPr>
        </a:p>
      </dgm:t>
    </dgm:pt>
    <dgm:pt modelId="{6D7B636F-9B03-E646-B891-6325574AC0AA}" type="sibTrans" cxnId="{6F6B246B-14D6-5143-A04E-29A159BD4C12}">
      <dgm:prSet/>
      <dgm:spPr/>
      <dgm:t>
        <a:bodyPr/>
        <a:lstStyle/>
        <a:p>
          <a:endParaRPr lang="es-MX" sz="1050">
            <a:latin typeface="Arial" panose="020B0604020202020204" pitchFamily="34" charset="0"/>
            <a:cs typeface="Arial" panose="020B0604020202020204" pitchFamily="34" charset="0"/>
          </a:endParaRPr>
        </a:p>
      </dgm:t>
    </dgm:pt>
    <dgm:pt modelId="{F221AC48-575E-ED40-A9D4-FC2F86C574AC}">
      <dgm:prSet phldrT="[Texto]" custT="1"/>
      <dgm:spPr/>
      <dgm:t>
        <a:bodyPr anchor="ctr"/>
        <a:lstStyle/>
        <a:p>
          <a:r>
            <a:rPr lang="es-MX" sz="1100" dirty="0">
              <a:latin typeface="Arial" panose="020B0604020202020204" pitchFamily="34" charset="0"/>
              <a:cs typeface="Arial" panose="020B0604020202020204" pitchFamily="34" charset="0"/>
            </a:rPr>
            <a:t>Autonomía (control del ritmo, de la carga, del método, aprendizaje)</a:t>
          </a:r>
        </a:p>
      </dgm:t>
    </dgm:pt>
    <dgm:pt modelId="{0727300E-2FB4-1849-A9DC-D76B210BCFAD}" type="parTrans" cxnId="{8785D01C-2C2D-0247-9B7A-C016FD40918D}">
      <dgm:prSet/>
      <dgm:spPr/>
      <dgm:t>
        <a:bodyPr/>
        <a:lstStyle/>
        <a:p>
          <a:endParaRPr lang="es-MX" sz="1600">
            <a:latin typeface="Arial" panose="020B0604020202020204" pitchFamily="34" charset="0"/>
            <a:cs typeface="Arial" panose="020B0604020202020204" pitchFamily="34" charset="0"/>
          </a:endParaRPr>
        </a:p>
      </dgm:t>
    </dgm:pt>
    <dgm:pt modelId="{2FE8539D-046E-9849-A90A-4A33EEB1BCF4}" type="sibTrans" cxnId="{8785D01C-2C2D-0247-9B7A-C016FD40918D}">
      <dgm:prSet/>
      <dgm:spPr/>
      <dgm:t>
        <a:bodyPr/>
        <a:lstStyle/>
        <a:p>
          <a:endParaRPr lang="es-MX" sz="1600">
            <a:latin typeface="Arial" panose="020B0604020202020204" pitchFamily="34" charset="0"/>
            <a:cs typeface="Arial" panose="020B0604020202020204" pitchFamily="34" charset="0"/>
          </a:endParaRPr>
        </a:p>
      </dgm:t>
    </dgm:pt>
    <dgm:pt modelId="{8A4B3835-DC2F-ED4B-A0DD-6E4BB1BF073B}">
      <dgm:prSet phldrT="[Texto]" custT="1"/>
      <dgm:spPr/>
      <dgm:t>
        <a:bodyPr anchor="ctr"/>
        <a:lstStyle/>
        <a:p>
          <a:r>
            <a:rPr lang="es-MX" sz="1100" dirty="0">
              <a:latin typeface="Arial" panose="020B0604020202020204" pitchFamily="34" charset="0"/>
              <a:cs typeface="Arial" panose="020B0604020202020204" pitchFamily="34" charset="0"/>
            </a:rPr>
            <a:t>Apoyo Social (jefaturas, compañeros)</a:t>
          </a:r>
        </a:p>
      </dgm:t>
    </dgm:pt>
    <dgm:pt modelId="{7A8E20D4-0578-E249-9BD7-BDD503932022}" type="parTrans" cxnId="{F85C537C-C3FB-4E42-949F-E4C07030616D}">
      <dgm:prSet/>
      <dgm:spPr/>
      <dgm:t>
        <a:bodyPr/>
        <a:lstStyle/>
        <a:p>
          <a:endParaRPr lang="es-MX" sz="1600">
            <a:latin typeface="Arial" panose="020B0604020202020204" pitchFamily="34" charset="0"/>
            <a:cs typeface="Arial" panose="020B0604020202020204" pitchFamily="34" charset="0"/>
          </a:endParaRPr>
        </a:p>
      </dgm:t>
    </dgm:pt>
    <dgm:pt modelId="{46C4CCF9-6ADC-FF48-B2E9-E1CBC7F7321F}" type="sibTrans" cxnId="{F85C537C-C3FB-4E42-949F-E4C07030616D}">
      <dgm:prSet/>
      <dgm:spPr/>
      <dgm:t>
        <a:bodyPr/>
        <a:lstStyle/>
        <a:p>
          <a:endParaRPr lang="es-MX" sz="1600">
            <a:latin typeface="Arial" panose="020B0604020202020204" pitchFamily="34" charset="0"/>
            <a:cs typeface="Arial" panose="020B0604020202020204" pitchFamily="34" charset="0"/>
          </a:endParaRPr>
        </a:p>
      </dgm:t>
    </dgm:pt>
    <dgm:pt modelId="{7F943C32-04AB-C147-BABF-9BBFEB59AC8F}">
      <dgm:prSet phldrT="[Texto]" custT="1"/>
      <dgm:spPr/>
      <dgm:t>
        <a:bodyPr anchor="ctr"/>
        <a:lstStyle/>
        <a:p>
          <a:r>
            <a:rPr lang="es-MX" sz="1100" dirty="0">
              <a:latin typeface="Arial" panose="020B0604020202020204" pitchFamily="34" charset="0"/>
              <a:cs typeface="Arial" panose="020B0604020202020204" pitchFamily="34" charset="0"/>
            </a:rPr>
            <a:t>Reconocimiento al esfuerzo</a:t>
          </a:r>
        </a:p>
      </dgm:t>
    </dgm:pt>
    <dgm:pt modelId="{7E4F8B35-8F4E-B942-864D-E67CB7F69A5F}" type="parTrans" cxnId="{8A514761-AA7C-D54F-A33F-95C0122DD3AC}">
      <dgm:prSet/>
      <dgm:spPr/>
      <dgm:t>
        <a:bodyPr/>
        <a:lstStyle/>
        <a:p>
          <a:endParaRPr lang="es-MX" sz="1600">
            <a:latin typeface="Arial" panose="020B0604020202020204" pitchFamily="34" charset="0"/>
            <a:cs typeface="Arial" panose="020B0604020202020204" pitchFamily="34" charset="0"/>
          </a:endParaRPr>
        </a:p>
      </dgm:t>
    </dgm:pt>
    <dgm:pt modelId="{5E7D4494-F0E8-3F4C-A907-CC8F12E68A72}" type="sibTrans" cxnId="{8A514761-AA7C-D54F-A33F-95C0122DD3AC}">
      <dgm:prSet/>
      <dgm:spPr/>
      <dgm:t>
        <a:bodyPr/>
        <a:lstStyle/>
        <a:p>
          <a:endParaRPr lang="es-MX" sz="1600">
            <a:latin typeface="Arial" panose="020B0604020202020204" pitchFamily="34" charset="0"/>
            <a:cs typeface="Arial" panose="020B0604020202020204" pitchFamily="34" charset="0"/>
          </a:endParaRPr>
        </a:p>
      </dgm:t>
    </dgm:pt>
    <dgm:pt modelId="{DF4D68C1-2619-AE4A-AE5F-10D2A357224C}">
      <dgm:prSet phldrT="[Texto]" custT="1"/>
      <dgm:spPr/>
      <dgm:t>
        <a:bodyPr anchor="ctr"/>
        <a:lstStyle/>
        <a:p>
          <a:r>
            <a:rPr lang="es-MX" sz="1100" dirty="0">
              <a:latin typeface="Arial" panose="020B0604020202020204" pitchFamily="34" charset="0"/>
              <a:cs typeface="Arial" panose="020B0604020202020204" pitchFamily="34" charset="0"/>
            </a:rPr>
            <a:t>Hostilidad, acoso, violencia, temor.</a:t>
          </a:r>
        </a:p>
      </dgm:t>
    </dgm:pt>
    <dgm:pt modelId="{3735C746-81F1-FC47-9D59-451A36595EA1}" type="parTrans" cxnId="{E024228C-735E-2544-9EAE-B0FE5D46E962}">
      <dgm:prSet/>
      <dgm:spPr/>
      <dgm:t>
        <a:bodyPr/>
        <a:lstStyle/>
        <a:p>
          <a:endParaRPr lang="es-MX" sz="1600">
            <a:latin typeface="Arial" panose="020B0604020202020204" pitchFamily="34" charset="0"/>
            <a:cs typeface="Arial" panose="020B0604020202020204" pitchFamily="34" charset="0"/>
          </a:endParaRPr>
        </a:p>
      </dgm:t>
    </dgm:pt>
    <dgm:pt modelId="{D0AB8FF2-E5CD-C142-A7D9-9FB90761A23A}" type="sibTrans" cxnId="{E024228C-735E-2544-9EAE-B0FE5D46E962}">
      <dgm:prSet/>
      <dgm:spPr/>
      <dgm:t>
        <a:bodyPr/>
        <a:lstStyle/>
        <a:p>
          <a:endParaRPr lang="es-MX" sz="1600">
            <a:latin typeface="Arial" panose="020B0604020202020204" pitchFamily="34" charset="0"/>
            <a:cs typeface="Arial" panose="020B0604020202020204" pitchFamily="34" charset="0"/>
          </a:endParaRPr>
        </a:p>
      </dgm:t>
    </dgm:pt>
    <dgm:pt modelId="{2A1C6E39-2D89-D049-9869-C90660715EB3}" type="pres">
      <dgm:prSet presAssocID="{427C4AEF-08EE-CA44-B953-B85E37E3931A}" presName="Name0" presStyleCnt="0">
        <dgm:presLayoutVars>
          <dgm:dir/>
          <dgm:animLvl val="lvl"/>
          <dgm:resizeHandles/>
        </dgm:presLayoutVars>
      </dgm:prSet>
      <dgm:spPr/>
    </dgm:pt>
    <dgm:pt modelId="{BDB4D4E7-48D7-EA41-AED9-7D89ABAF2B2A}" type="pres">
      <dgm:prSet presAssocID="{EA550D02-1A82-CD49-8294-04F5903DFD4D}" presName="linNode" presStyleCnt="0"/>
      <dgm:spPr/>
    </dgm:pt>
    <dgm:pt modelId="{2236850F-78B5-5047-9251-6578A11B89FB}" type="pres">
      <dgm:prSet presAssocID="{EA550D02-1A82-CD49-8294-04F5903DFD4D}" presName="parentShp" presStyleLbl="node1" presStyleIdx="0" presStyleCnt="2" custScaleX="102023">
        <dgm:presLayoutVars>
          <dgm:bulletEnabled val="1"/>
        </dgm:presLayoutVars>
      </dgm:prSet>
      <dgm:spPr/>
    </dgm:pt>
    <dgm:pt modelId="{C4CCEA32-64E4-2B4E-A9F6-DDFB2EE097CF}" type="pres">
      <dgm:prSet presAssocID="{EA550D02-1A82-CD49-8294-04F5903DFD4D}" presName="childShp" presStyleLbl="bgAccFollowNode1" presStyleIdx="0" presStyleCnt="2" custScaleX="81574">
        <dgm:presLayoutVars>
          <dgm:bulletEnabled val="1"/>
        </dgm:presLayoutVars>
      </dgm:prSet>
      <dgm:spPr/>
    </dgm:pt>
    <dgm:pt modelId="{8AEF7691-8C05-FC40-B6D7-DE23CAF42D7D}" type="pres">
      <dgm:prSet presAssocID="{A2AC2FAB-C4E3-2145-9A82-5BD1154AD3DD}" presName="spacing" presStyleCnt="0"/>
      <dgm:spPr/>
    </dgm:pt>
    <dgm:pt modelId="{6C4173EE-01E4-0948-AA0D-B4F35B05E2B8}" type="pres">
      <dgm:prSet presAssocID="{73C6D02E-DA2C-8542-BCA3-978D311433D7}" presName="linNode" presStyleCnt="0"/>
      <dgm:spPr/>
    </dgm:pt>
    <dgm:pt modelId="{07B51616-85D8-0846-B2E0-9570DD6D3490}" type="pres">
      <dgm:prSet presAssocID="{73C6D02E-DA2C-8542-BCA3-978D311433D7}" presName="parentShp" presStyleLbl="node1" presStyleIdx="1" presStyleCnt="2" custScaleX="102023">
        <dgm:presLayoutVars>
          <dgm:bulletEnabled val="1"/>
        </dgm:presLayoutVars>
      </dgm:prSet>
      <dgm:spPr/>
    </dgm:pt>
    <dgm:pt modelId="{0DEF38DA-2014-4B4F-9142-F22039F1CBE0}" type="pres">
      <dgm:prSet presAssocID="{73C6D02E-DA2C-8542-BCA3-978D311433D7}" presName="childShp" presStyleLbl="bgAccFollowNode1" presStyleIdx="1" presStyleCnt="2" custScaleX="81574">
        <dgm:presLayoutVars>
          <dgm:bulletEnabled val="1"/>
        </dgm:presLayoutVars>
      </dgm:prSet>
      <dgm:spPr/>
    </dgm:pt>
  </dgm:ptLst>
  <dgm:cxnLst>
    <dgm:cxn modelId="{247CFC01-D3B2-1A41-A990-804FEB223E23}" type="presOf" srcId="{F221AC48-575E-ED40-A9D4-FC2F86C574AC}" destId="{C4CCEA32-64E4-2B4E-A9F6-DDFB2EE097CF}" srcOrd="0" destOrd="1" presId="urn:microsoft.com/office/officeart/2005/8/layout/vList6"/>
    <dgm:cxn modelId="{2B78510D-7D7E-6E46-971C-3C0AD38BC936}" type="presOf" srcId="{73C6D02E-DA2C-8542-BCA3-978D311433D7}" destId="{07B51616-85D8-0846-B2E0-9570DD6D3490}" srcOrd="0" destOrd="0" presId="urn:microsoft.com/office/officeart/2005/8/layout/vList6"/>
    <dgm:cxn modelId="{8785D01C-2C2D-0247-9B7A-C016FD40918D}" srcId="{EA550D02-1A82-CD49-8294-04F5903DFD4D}" destId="{F221AC48-575E-ED40-A9D4-FC2F86C574AC}" srcOrd="1" destOrd="0" parTransId="{0727300E-2FB4-1849-A9DC-D76B210BCFAD}" sibTransId="{2FE8539D-046E-9849-A90A-4A33EEB1BCF4}"/>
    <dgm:cxn modelId="{1E9E122B-8F54-134F-9B42-A5DF62D56B92}" type="presOf" srcId="{427C4AEF-08EE-CA44-B953-B85E37E3931A}" destId="{2A1C6E39-2D89-D049-9869-C90660715EB3}" srcOrd="0" destOrd="0" presId="urn:microsoft.com/office/officeart/2005/8/layout/vList6"/>
    <dgm:cxn modelId="{8A514761-AA7C-D54F-A33F-95C0122DD3AC}" srcId="{73C6D02E-DA2C-8542-BCA3-978D311433D7}" destId="{7F943C32-04AB-C147-BABF-9BBFEB59AC8F}" srcOrd="2" destOrd="0" parTransId="{7E4F8B35-8F4E-B942-864D-E67CB7F69A5F}" sibTransId="{5E7D4494-F0E8-3F4C-A907-CC8F12E68A72}"/>
    <dgm:cxn modelId="{E4057161-EECB-F540-8F06-6C308196B180}" type="presOf" srcId="{DF4D68C1-2619-AE4A-AE5F-10D2A357224C}" destId="{0DEF38DA-2014-4B4F-9142-F22039F1CBE0}" srcOrd="0" destOrd="3" presId="urn:microsoft.com/office/officeart/2005/8/layout/vList6"/>
    <dgm:cxn modelId="{6F6B246B-14D6-5143-A04E-29A159BD4C12}" srcId="{73C6D02E-DA2C-8542-BCA3-978D311433D7}" destId="{5AA2D6B7-F75C-C744-8EA9-CCB9DAA0FE0E}" srcOrd="0" destOrd="0" parTransId="{996DA2F5-D7E9-3C47-A522-66A5A4ED195C}" sibTransId="{6D7B636F-9B03-E646-B891-6325574AC0AA}"/>
    <dgm:cxn modelId="{11FC417B-30C4-5E48-85BD-CB1AF3BF1519}" srcId="{427C4AEF-08EE-CA44-B953-B85E37E3931A}" destId="{EA550D02-1A82-CD49-8294-04F5903DFD4D}" srcOrd="0" destOrd="0" parTransId="{E88DC877-B627-7440-A2AC-C743F3F50CC7}" sibTransId="{A2AC2FAB-C4E3-2145-9A82-5BD1154AD3DD}"/>
    <dgm:cxn modelId="{F85C537C-C3FB-4E42-949F-E4C07030616D}" srcId="{73C6D02E-DA2C-8542-BCA3-978D311433D7}" destId="{8A4B3835-DC2F-ED4B-A0DD-6E4BB1BF073B}" srcOrd="1" destOrd="0" parTransId="{7A8E20D4-0578-E249-9BD7-BDD503932022}" sibTransId="{46C4CCF9-6ADC-FF48-B2E9-E1CBC7F7321F}"/>
    <dgm:cxn modelId="{E024228C-735E-2544-9EAE-B0FE5D46E962}" srcId="{73C6D02E-DA2C-8542-BCA3-978D311433D7}" destId="{DF4D68C1-2619-AE4A-AE5F-10D2A357224C}" srcOrd="3" destOrd="0" parTransId="{3735C746-81F1-FC47-9D59-451A36595EA1}" sibTransId="{D0AB8FF2-E5CD-C142-A7D9-9FB90761A23A}"/>
    <dgm:cxn modelId="{9DABF78E-C319-9949-90F3-0E57765C6C63}" srcId="{EA550D02-1A82-CD49-8294-04F5903DFD4D}" destId="{E58ECC60-303F-C14B-AEF3-E29A3F3AE825}" srcOrd="0" destOrd="0" parTransId="{9BC2A8AC-A577-6242-87D1-20A95F9C90C8}" sibTransId="{FF60836C-138C-2547-A1E3-55DAFB63B986}"/>
    <dgm:cxn modelId="{34B9DA98-D49F-F74B-A788-5DA0DFB4C358}" type="presOf" srcId="{5AA2D6B7-F75C-C744-8EA9-CCB9DAA0FE0E}" destId="{0DEF38DA-2014-4B4F-9142-F22039F1CBE0}" srcOrd="0" destOrd="0" presId="urn:microsoft.com/office/officeart/2005/8/layout/vList6"/>
    <dgm:cxn modelId="{D8154B99-FD4B-8744-AE7A-2112BBD90554}" type="presOf" srcId="{7F943C32-04AB-C147-BABF-9BBFEB59AC8F}" destId="{0DEF38DA-2014-4B4F-9142-F22039F1CBE0}" srcOrd="0" destOrd="2" presId="urn:microsoft.com/office/officeart/2005/8/layout/vList6"/>
    <dgm:cxn modelId="{750BDAAD-F425-CB4D-B0B4-D27479563157}" type="presOf" srcId="{E58ECC60-303F-C14B-AEF3-E29A3F3AE825}" destId="{C4CCEA32-64E4-2B4E-A9F6-DDFB2EE097CF}" srcOrd="0" destOrd="0" presId="urn:microsoft.com/office/officeart/2005/8/layout/vList6"/>
    <dgm:cxn modelId="{5CEB04C3-BF68-0F45-B27E-25EF354E62AB}" type="presOf" srcId="{EA550D02-1A82-CD49-8294-04F5903DFD4D}" destId="{2236850F-78B5-5047-9251-6578A11B89FB}" srcOrd="0" destOrd="0" presId="urn:microsoft.com/office/officeart/2005/8/layout/vList6"/>
    <dgm:cxn modelId="{0D041AD0-0786-7542-9E11-D877884BBB84}" type="presOf" srcId="{8A4B3835-DC2F-ED4B-A0DD-6E4BB1BF073B}" destId="{0DEF38DA-2014-4B4F-9142-F22039F1CBE0}" srcOrd="0" destOrd="1" presId="urn:microsoft.com/office/officeart/2005/8/layout/vList6"/>
    <dgm:cxn modelId="{92CF18D7-B16B-5D4B-B691-BD3105687D06}" srcId="{427C4AEF-08EE-CA44-B953-B85E37E3931A}" destId="{73C6D02E-DA2C-8542-BCA3-978D311433D7}" srcOrd="1" destOrd="0" parTransId="{FCFD0C0F-C1B3-9C49-A637-05F3D5F15C96}" sibTransId="{16D7C81B-8AD2-B643-8333-87497E7757D5}"/>
    <dgm:cxn modelId="{181FBBB6-BDD0-B04A-A097-D8F4F020B7D6}" type="presParOf" srcId="{2A1C6E39-2D89-D049-9869-C90660715EB3}" destId="{BDB4D4E7-48D7-EA41-AED9-7D89ABAF2B2A}" srcOrd="0" destOrd="0" presId="urn:microsoft.com/office/officeart/2005/8/layout/vList6"/>
    <dgm:cxn modelId="{12BF54A7-6268-A44D-8E00-EAA870D31683}" type="presParOf" srcId="{BDB4D4E7-48D7-EA41-AED9-7D89ABAF2B2A}" destId="{2236850F-78B5-5047-9251-6578A11B89FB}" srcOrd="0" destOrd="0" presId="urn:microsoft.com/office/officeart/2005/8/layout/vList6"/>
    <dgm:cxn modelId="{E619D674-11BE-F440-B62F-1382D96B8831}" type="presParOf" srcId="{BDB4D4E7-48D7-EA41-AED9-7D89ABAF2B2A}" destId="{C4CCEA32-64E4-2B4E-A9F6-DDFB2EE097CF}" srcOrd="1" destOrd="0" presId="urn:microsoft.com/office/officeart/2005/8/layout/vList6"/>
    <dgm:cxn modelId="{4DCA396D-4924-384A-9EC9-BEC0999F5408}" type="presParOf" srcId="{2A1C6E39-2D89-D049-9869-C90660715EB3}" destId="{8AEF7691-8C05-FC40-B6D7-DE23CAF42D7D}" srcOrd="1" destOrd="0" presId="urn:microsoft.com/office/officeart/2005/8/layout/vList6"/>
    <dgm:cxn modelId="{DCCBBAF9-A5AF-0E47-BB9C-5CC9A5F30DBC}" type="presParOf" srcId="{2A1C6E39-2D89-D049-9869-C90660715EB3}" destId="{6C4173EE-01E4-0948-AA0D-B4F35B05E2B8}" srcOrd="2" destOrd="0" presId="urn:microsoft.com/office/officeart/2005/8/layout/vList6"/>
    <dgm:cxn modelId="{BE3A2D17-3B2D-B04A-9963-BF9421D5E3DD}" type="presParOf" srcId="{6C4173EE-01E4-0948-AA0D-B4F35B05E2B8}" destId="{07B51616-85D8-0846-B2E0-9570DD6D3490}" srcOrd="0" destOrd="0" presId="urn:microsoft.com/office/officeart/2005/8/layout/vList6"/>
    <dgm:cxn modelId="{D5417112-DEA3-C349-A811-5290E78DD285}" type="presParOf" srcId="{6C4173EE-01E4-0948-AA0D-B4F35B05E2B8}" destId="{0DEF38DA-2014-4B4F-9142-F22039F1CBE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CEA32-64E4-2B4E-A9F6-DDFB2EE097CF}">
      <dsp:nvSpPr>
        <dsp:cNvPr id="0" name=""/>
        <dsp:cNvSpPr/>
      </dsp:nvSpPr>
      <dsp:spPr>
        <a:xfrm>
          <a:off x="2275924" y="431"/>
          <a:ext cx="2425167" cy="16840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latin typeface="Arial" panose="020B0604020202020204" pitchFamily="34" charset="0"/>
              <a:cs typeface="Arial" panose="020B0604020202020204" pitchFamily="34" charset="0"/>
            </a:rPr>
            <a:t>Exigencias (cantidad, ritmo, habilidad)</a:t>
          </a:r>
        </a:p>
        <a:p>
          <a:pPr marL="57150" lvl="1" indent="-57150" algn="l" defTabSz="488950">
            <a:lnSpc>
              <a:spcPct val="90000"/>
            </a:lnSpc>
            <a:spcBef>
              <a:spcPct val="0"/>
            </a:spcBef>
            <a:spcAft>
              <a:spcPct val="15000"/>
            </a:spcAft>
            <a:buChar char="•"/>
          </a:pPr>
          <a:r>
            <a:rPr lang="es-MX" sz="1100" kern="1200" dirty="0">
              <a:latin typeface="Arial" panose="020B0604020202020204" pitchFamily="34" charset="0"/>
              <a:cs typeface="Arial" panose="020B0604020202020204" pitchFamily="34" charset="0"/>
            </a:rPr>
            <a:t>Autonomía (control del ritmo, de la carga, del método, aprendizaje)</a:t>
          </a:r>
        </a:p>
      </dsp:txBody>
      <dsp:txXfrm>
        <a:off x="2275924" y="210937"/>
        <a:ext cx="1793648" cy="1263039"/>
      </dsp:txXfrm>
    </dsp:sp>
    <dsp:sp modelId="{2236850F-78B5-5047-9251-6578A11B89FB}">
      <dsp:nvSpPr>
        <dsp:cNvPr id="0" name=""/>
        <dsp:cNvSpPr/>
      </dsp:nvSpPr>
      <dsp:spPr>
        <a:xfrm>
          <a:off x="253851" y="431"/>
          <a:ext cx="2022073" cy="1684051"/>
        </a:xfrm>
        <a:prstGeom prst="roundRect">
          <a:avLst/>
        </a:prstGeom>
        <a:solidFill>
          <a:srgbClr val="C7D4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rgbClr val="505050"/>
              </a:solidFill>
              <a:latin typeface="Arial" panose="020B0604020202020204" pitchFamily="34" charset="0"/>
              <a:cs typeface="Arial" panose="020B0604020202020204" pitchFamily="34" charset="0"/>
            </a:rPr>
            <a:t>Organización del trabajo</a:t>
          </a:r>
        </a:p>
      </dsp:txBody>
      <dsp:txXfrm>
        <a:off x="336060" y="82640"/>
        <a:ext cx="1857655" cy="1519633"/>
      </dsp:txXfrm>
    </dsp:sp>
    <dsp:sp modelId="{0DEF38DA-2014-4B4F-9142-F22039F1CBE0}">
      <dsp:nvSpPr>
        <dsp:cNvPr id="0" name=""/>
        <dsp:cNvSpPr/>
      </dsp:nvSpPr>
      <dsp:spPr>
        <a:xfrm>
          <a:off x="2275924" y="1852888"/>
          <a:ext cx="2425167" cy="16840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latin typeface="Arial" panose="020B0604020202020204" pitchFamily="34" charset="0"/>
              <a:cs typeface="Arial" panose="020B0604020202020204" pitchFamily="34" charset="0"/>
            </a:rPr>
            <a:t>Calidad del liderazgo</a:t>
          </a:r>
        </a:p>
        <a:p>
          <a:pPr marL="57150" lvl="1" indent="-57150" algn="l" defTabSz="488950">
            <a:lnSpc>
              <a:spcPct val="90000"/>
            </a:lnSpc>
            <a:spcBef>
              <a:spcPct val="0"/>
            </a:spcBef>
            <a:spcAft>
              <a:spcPct val="15000"/>
            </a:spcAft>
            <a:buChar char="•"/>
          </a:pPr>
          <a:r>
            <a:rPr lang="es-MX" sz="1100" kern="1200" dirty="0">
              <a:latin typeface="Arial" panose="020B0604020202020204" pitchFamily="34" charset="0"/>
              <a:cs typeface="Arial" panose="020B0604020202020204" pitchFamily="34" charset="0"/>
            </a:rPr>
            <a:t>Apoyo Social (jefaturas, compañeros)</a:t>
          </a:r>
        </a:p>
        <a:p>
          <a:pPr marL="57150" lvl="1" indent="-57150" algn="l" defTabSz="488950">
            <a:lnSpc>
              <a:spcPct val="90000"/>
            </a:lnSpc>
            <a:spcBef>
              <a:spcPct val="0"/>
            </a:spcBef>
            <a:spcAft>
              <a:spcPct val="15000"/>
            </a:spcAft>
            <a:buChar char="•"/>
          </a:pPr>
          <a:r>
            <a:rPr lang="es-MX" sz="1100" kern="1200" dirty="0">
              <a:latin typeface="Arial" panose="020B0604020202020204" pitchFamily="34" charset="0"/>
              <a:cs typeface="Arial" panose="020B0604020202020204" pitchFamily="34" charset="0"/>
            </a:rPr>
            <a:t>Reconocimiento al esfuerzo</a:t>
          </a:r>
        </a:p>
        <a:p>
          <a:pPr marL="57150" lvl="1" indent="-57150" algn="l" defTabSz="488950">
            <a:lnSpc>
              <a:spcPct val="90000"/>
            </a:lnSpc>
            <a:spcBef>
              <a:spcPct val="0"/>
            </a:spcBef>
            <a:spcAft>
              <a:spcPct val="15000"/>
            </a:spcAft>
            <a:buChar char="•"/>
          </a:pPr>
          <a:r>
            <a:rPr lang="es-MX" sz="1100" kern="1200" dirty="0">
              <a:latin typeface="Arial" panose="020B0604020202020204" pitchFamily="34" charset="0"/>
              <a:cs typeface="Arial" panose="020B0604020202020204" pitchFamily="34" charset="0"/>
            </a:rPr>
            <a:t>Hostilidad, acoso, violencia, temor.</a:t>
          </a:r>
        </a:p>
      </dsp:txBody>
      <dsp:txXfrm>
        <a:off x="2275924" y="2063394"/>
        <a:ext cx="1793648" cy="1263039"/>
      </dsp:txXfrm>
    </dsp:sp>
    <dsp:sp modelId="{07B51616-85D8-0846-B2E0-9570DD6D3490}">
      <dsp:nvSpPr>
        <dsp:cNvPr id="0" name=""/>
        <dsp:cNvSpPr/>
      </dsp:nvSpPr>
      <dsp:spPr>
        <a:xfrm>
          <a:off x="253851" y="1852888"/>
          <a:ext cx="2022073" cy="1684051"/>
        </a:xfrm>
        <a:prstGeom prst="roundRect">
          <a:avLst/>
        </a:prstGeom>
        <a:solidFill>
          <a:srgbClr val="C7D4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rgbClr val="505050"/>
              </a:solidFill>
              <a:latin typeface="Arial" panose="020B0604020202020204" pitchFamily="34" charset="0"/>
              <a:cs typeface="Arial" panose="020B0604020202020204" pitchFamily="34" charset="0"/>
            </a:rPr>
            <a:t>Relaciones personales en el trabajo</a:t>
          </a:r>
        </a:p>
      </dsp:txBody>
      <dsp:txXfrm>
        <a:off x="336060" y="1935097"/>
        <a:ext cx="1857655" cy="15196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E1D6E-1A8D-43E6-A11F-CEED958F23AB}" type="datetimeFigureOut">
              <a:rPr lang="es-CL" smtClean="0"/>
              <a:t>25-07-2023</a:t>
            </a:fld>
            <a:endParaRPr lang="es-C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F3EF76-5D49-42C5-BCB2-CF1FC9C0BBBC}" type="slidenum">
              <a:rPr lang="es-CL" smtClean="0"/>
              <a:t>‹Nº›</a:t>
            </a:fld>
            <a:endParaRPr lang="es-CL"/>
          </a:p>
        </p:txBody>
      </p:sp>
    </p:spTree>
    <p:extLst>
      <p:ext uri="{BB962C8B-B14F-4D97-AF65-F5344CB8AC3E}">
        <p14:creationId xmlns:p14="http://schemas.microsoft.com/office/powerpoint/2010/main" val="841882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71D63-7ABA-49F4-B17D-C5881E70256C}" type="datetimeFigureOut">
              <a:rPr lang="es-CL" smtClean="0"/>
              <a:t>25-07-2023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9281A-A17F-4BF4-9A95-9E3AD7784982}" type="slidenum">
              <a:rPr lang="es-CL" smtClean="0"/>
              <a:t>‹Nº›</a:t>
            </a:fld>
            <a:endParaRPr lang="es-CL"/>
          </a:p>
        </p:txBody>
      </p:sp>
    </p:spTree>
    <p:extLst>
      <p:ext uri="{BB962C8B-B14F-4D97-AF65-F5344CB8AC3E}">
        <p14:creationId xmlns:p14="http://schemas.microsoft.com/office/powerpoint/2010/main" val="10265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9817F-49DF-418F-9D46-BCD45264D29C}"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58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62e4ca59c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62e4ca59c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4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62e4ca59c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62e4ca59c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648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62e4ca59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62e4ca5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81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9817F-49DF-418F-9D46-BCD45264D29C}"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10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Si bien los FRPS son un poco diferentes en cuanto a la medición de otros factores de riesgo más estudiados como factores físicos, químicos, biológicos o ergonómicos, los factores de riesgo psicosocial pueden identificarse. </a:t>
            </a:r>
          </a:p>
          <a:p>
            <a:endParaRPr lang="es-ES_tradnl" dirty="0"/>
          </a:p>
          <a:p>
            <a:r>
              <a:rPr lang="es-ES_tradnl" dirty="0"/>
              <a:t>Desde hace algunas décadas se han empezado a tomar más en cuenta y para describirlos, a modo general pueden ser separados en dos tipos (SUSESO).</a:t>
            </a:r>
          </a:p>
          <a:p>
            <a:r>
              <a:rPr lang="es-ES_tradnl" dirty="0"/>
              <a:t>Si son mal gestionados (cada uno de los elementos asociados a cada categoría) pueden llevar a las personas a un síndrome de estrés que se refiere a la presencia de síntomas, de diversa índole relacionados a lo que se esta viviendo en el ámbito laboral, a su vez, esos síntomas pueden llevar a una sensación aguda de malestar en primera instancia o a una enfermedad.</a:t>
            </a:r>
          </a:p>
          <a:p>
            <a:endParaRPr lang="es-ES_tradnl" dirty="0"/>
          </a:p>
          <a:p>
            <a:r>
              <a:rPr lang="es-ES_tradnl" dirty="0"/>
              <a:t>ES EL MALESTAR lo que fundamentalmente afectará a la persona en su desempeño laboral como extralaboral.</a:t>
            </a:r>
          </a:p>
          <a:p>
            <a:endParaRPr lang="es-ES_tradnl" dirty="0"/>
          </a:p>
        </p:txBody>
      </p:sp>
      <p:sp>
        <p:nvSpPr>
          <p:cNvPr id="4" name="Marcador de número de diapositiva 3"/>
          <p:cNvSpPr>
            <a:spLocks noGrp="1"/>
          </p:cNvSpPr>
          <p:nvPr>
            <p:ph type="sldNum" sz="quarter" idx="5"/>
          </p:nvPr>
        </p:nvSpPr>
        <p:spPr/>
        <p:txBody>
          <a:bodyPr/>
          <a:lstStyle/>
          <a:p>
            <a:fld id="{FDC9281A-A17F-4BF4-9A95-9E3AD7784982}" type="slidenum">
              <a:rPr lang="es-CL" smtClean="0"/>
              <a:t>4</a:t>
            </a:fld>
            <a:endParaRPr lang="es-CL" dirty="0"/>
          </a:p>
        </p:txBody>
      </p:sp>
    </p:spTree>
    <p:extLst>
      <p:ext uri="{BB962C8B-B14F-4D97-AF65-F5344CB8AC3E}">
        <p14:creationId xmlns:p14="http://schemas.microsoft.com/office/powerpoint/2010/main" val="337675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9817F-49DF-418F-9D46-BCD45264D29C}"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0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62e4ca5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62e4ca5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43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62e4ca5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62e4ca5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55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62e4ca5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62e4ca5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03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62e4ca59c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62e4ca59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85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62e4ca59c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62e4ca59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26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62e4ca59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62e4ca59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86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7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36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4253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5360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077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0091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410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538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6157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2322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427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836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6096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9545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880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94499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423757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9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2131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0223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86411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3" name="Imagen 2"/>
          <p:cNvPicPr>
            <a:picLocks noChangeAspect="1"/>
          </p:cNvPicPr>
          <p:nvPr userDrawn="1"/>
        </p:nvPicPr>
        <p:blipFill>
          <a:blip r:embed="rId3"/>
          <a:stretch>
            <a:fillRect/>
          </a:stretch>
        </p:blipFill>
        <p:spPr>
          <a:xfrm>
            <a:off x="1438275" y="1685541"/>
            <a:ext cx="876300" cy="781434"/>
          </a:xfrm>
          <a:prstGeom prst="rect">
            <a:avLst/>
          </a:prstGeom>
        </p:spPr>
      </p:pic>
      <p:pic>
        <p:nvPicPr>
          <p:cNvPr id="4" name="Imagen 3"/>
          <p:cNvPicPr>
            <a:picLocks noChangeAspect="1"/>
          </p:cNvPicPr>
          <p:nvPr userDrawn="1"/>
        </p:nvPicPr>
        <p:blipFill>
          <a:blip r:embed="rId3"/>
          <a:stretch>
            <a:fillRect/>
          </a:stretch>
        </p:blipFill>
        <p:spPr>
          <a:xfrm rot="10800000">
            <a:off x="8391525" y="4286250"/>
            <a:ext cx="876300" cy="781434"/>
          </a:xfrm>
          <a:prstGeom prst="rect">
            <a:avLst/>
          </a:prstGeom>
        </p:spPr>
      </p:pic>
    </p:spTree>
    <p:extLst>
      <p:ext uri="{BB962C8B-B14F-4D97-AF65-F5344CB8AC3E}">
        <p14:creationId xmlns:p14="http://schemas.microsoft.com/office/powerpoint/2010/main" val="382908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394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8481122"/>
      </p:ext>
    </p:extLst>
  </p:cSld>
  <p:clrMap bg1="lt1" tx1="dk1" bg2="lt2" tx2="dk2" accent1="accent1" accent2="accent2" accent3="accent3" accent4="accent4" accent5="accent5" accent6="accent6" hlink="hlink" folHlink="folHlink"/>
  <p:sldLayoutIdLst>
    <p:sldLayoutId id="2147483664" r:id="rId1"/>
    <p:sldLayoutId id="2147483688" r:id="rId2"/>
    <p:sldLayoutId id="2147483669" r:id="rId3"/>
    <p:sldLayoutId id="2147483666" r:id="rId4"/>
    <p:sldLayoutId id="2147483665" r:id="rId5"/>
    <p:sldLayoutId id="2147483692" r:id="rId6"/>
    <p:sldLayoutId id="2147483691" r:id="rId7"/>
    <p:sldLayoutId id="2147483694" r:id="rId8"/>
    <p:sldLayoutId id="2147483695" r:id="rId9"/>
    <p:sldLayoutId id="2147483696" r:id="rId10"/>
    <p:sldLayoutId id="2147483675" r:id="rId11"/>
    <p:sldLayoutId id="2147483676" r:id="rId12"/>
    <p:sldLayoutId id="2147483677" r:id="rId13"/>
    <p:sldLayoutId id="2147483678" r:id="rId14"/>
    <p:sldLayoutId id="2147483679" r:id="rId15"/>
    <p:sldLayoutId id="2147483681" r:id="rId16"/>
    <p:sldLayoutId id="2147483682" r:id="rId17"/>
    <p:sldLayoutId id="2147483683" r:id="rId18"/>
    <p:sldLayoutId id="2147483680" r:id="rId19"/>
    <p:sldLayoutId id="2147483684" r:id="rId20"/>
    <p:sldLayoutId id="2147483685" r:id="rId21"/>
    <p:sldLayoutId id="2147483686" r:id="rId22"/>
    <p:sldLayoutId id="2147483687" r:id="rId23"/>
  </p:sldLayoutIdLst>
  <p:txStyles>
    <p:titleStyle>
      <a:lvl1pPr algn="ctr" defTabSz="914400" rtl="0" eaLnBrk="1" latinLnBrk="0" hangingPunct="1">
        <a:spcBef>
          <a:spcPct val="0"/>
        </a:spcBef>
        <a:buNone/>
        <a:defRPr sz="2800" b="1" kern="1200">
          <a:solidFill>
            <a:schemeClr val="tx1">
              <a:lumMod val="65000"/>
              <a:lumOff val="3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mutual.cl"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ilo.org/wcmsp5/groups/public/---ed_protect/---protrav/---safework/documents/instructionalmaterial/wcms_763314.pdf" TargetMode="External"/><Relationship Id="rId2" Type="http://schemas.openxmlformats.org/officeDocument/2006/relationships/hyperlink" Target="https://www.mutual.cl/portal/wcm/connect/311a6d5b-e8e5-4fa8-965b-01f2863c2b52/20221110-protocolo-psicosocial.pdf?MOD=AJPERES&amp;CVID=okgKpIz" TargetMode="External"/><Relationship Id="rId1" Type="http://schemas.openxmlformats.org/officeDocument/2006/relationships/slideLayout" Target="../slideLayouts/slideLayout4.xml"/><Relationship Id="rId4" Type="http://schemas.openxmlformats.org/officeDocument/2006/relationships/hyperlink" Target="https://www.suseso.cl/605/w3-article-694207.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4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581270" y="2519037"/>
            <a:ext cx="6381505" cy="1815882"/>
          </a:xfrm>
          <a:prstGeom prst="rect">
            <a:avLst/>
          </a:prstGeom>
        </p:spPr>
        <p:txBody>
          <a:bodyPr wrap="square">
            <a:spAutoFit/>
          </a:bodyPr>
          <a:lstStyle>
            <a:defPPr marR="0" lvl="0" algn="l" rtl="0">
              <a:lnSpc>
                <a:spcPct val="100000"/>
              </a:lnSpc>
              <a:spcBef>
                <a:spcPts val="0"/>
              </a:spcBef>
              <a:spcAft>
                <a:spcPts val="0"/>
              </a:spcAft>
              <a:defRPr/>
            </a:defPPr>
            <a:lvl1pPr algn="just">
              <a:defRPr>
                <a:solidFill>
                  <a:schemeClr val="tx1"/>
                </a:solidFill>
                <a:latin typeface="Century Gothic"/>
                <a:ea typeface="Century Gothic"/>
                <a:cs typeface="Century Gothic"/>
              </a:defRPr>
            </a:lvl1pPr>
          </a:lstStyle>
          <a:p>
            <a:r>
              <a:rPr lang="es-CL" sz="1600" dirty="0">
                <a:latin typeface="Arial" panose="020B0604020202020204" pitchFamily="34" charset="0"/>
                <a:cs typeface="Arial" panose="020B0604020202020204" pitchFamily="34" charset="0"/>
              </a:rPr>
              <a:t>Los riesgos psicosociales pueden provocar efectos sobre la salud de las personas, causando estrés y a largo plazo enfermedades cardiovasculares, respiratorias, inmunitarias, gastrointestinales, dermatológicas, endocrinológicas, músculo esqueléticas y mentales. Todas estas son a consecuencia de deficientes condiciones de trabajo. Por lo tanto, no es un problema individual, de personalidad o que responda a circunstancias personales y/o familiares.</a:t>
            </a:r>
          </a:p>
        </p:txBody>
      </p:sp>
      <p:sp>
        <p:nvSpPr>
          <p:cNvPr id="5" name="Rectángulo 4"/>
          <p:cNvSpPr/>
          <p:nvPr/>
        </p:nvSpPr>
        <p:spPr>
          <a:xfrm>
            <a:off x="655029" y="493827"/>
            <a:ext cx="5812446" cy="400110"/>
          </a:xfrm>
          <a:prstGeom prst="rect">
            <a:avLst/>
          </a:prstGeom>
        </p:spPr>
        <p:txBody>
          <a:bodyPr wrap="square" lIns="91440" tIns="45720" rIns="91440" bIns="45720" anchor="t">
            <a:spAutoFit/>
          </a:bodyPr>
          <a:lstStyle/>
          <a:p>
            <a:r>
              <a:rPr lang="es-CL" sz="2000" b="1" dirty="0">
                <a:latin typeface="Arial"/>
                <a:cs typeface="Arial"/>
              </a:rPr>
              <a:t>Efectos en salud de riesgos psicosociales</a:t>
            </a:r>
          </a:p>
        </p:txBody>
      </p:sp>
    </p:spTree>
    <p:extLst>
      <p:ext uri="{BB962C8B-B14F-4D97-AF65-F5344CB8AC3E}">
        <p14:creationId xmlns:p14="http://schemas.microsoft.com/office/powerpoint/2010/main" val="3975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613647" y="1775712"/>
            <a:ext cx="5438775" cy="3073400"/>
          </a:xfrm>
          <a:prstGeom prst="rect">
            <a:avLst/>
          </a:prstGeom>
        </p:spPr>
        <p:txBody>
          <a:bodyPr/>
          <a:lstStyle/>
          <a:p>
            <a:pPr algn="l">
              <a:buClr>
                <a:srgbClr val="000000"/>
              </a:buClr>
            </a:pPr>
            <a:r>
              <a:rPr lang="es-CL" sz="1600" dirty="0">
                <a:solidFill>
                  <a:schemeClr val="tx1"/>
                </a:solidFill>
                <a:ea typeface="Century Gothic"/>
              </a:rPr>
              <a:t>Trabajadores y Funcionarios</a:t>
            </a:r>
            <a:br>
              <a:rPr lang="es-CL" sz="1600" b="0" dirty="0">
                <a:solidFill>
                  <a:schemeClr val="tx1"/>
                </a:solidFill>
                <a:ea typeface="Century Gothic"/>
              </a:rPr>
            </a:br>
            <a:r>
              <a:rPr lang="es-CL" sz="1600" b="0" dirty="0">
                <a:solidFill>
                  <a:schemeClr val="tx1"/>
                </a:solidFill>
                <a:ea typeface="Century Gothic"/>
              </a:rPr>
              <a:t>Un mayor bienestar y satisfacción laboral.</a:t>
            </a:r>
            <a:br>
              <a:rPr lang="es-CL" sz="1600" b="0" dirty="0">
                <a:solidFill>
                  <a:schemeClr val="tx1"/>
                </a:solidFill>
                <a:ea typeface="Century Gothic"/>
              </a:rPr>
            </a:br>
            <a:br>
              <a:rPr lang="es-CL" sz="1600" b="0" dirty="0">
                <a:solidFill>
                  <a:schemeClr val="tx1"/>
                </a:solidFill>
                <a:ea typeface="Century Gothic"/>
              </a:rPr>
            </a:br>
            <a:br>
              <a:rPr lang="es-CL" sz="1600" b="0" dirty="0">
                <a:solidFill>
                  <a:schemeClr val="tx1"/>
                </a:solidFill>
                <a:ea typeface="Century Gothic"/>
              </a:rPr>
            </a:br>
            <a:r>
              <a:rPr lang="es-CL" sz="1600" dirty="0">
                <a:solidFill>
                  <a:schemeClr val="tx1"/>
                </a:solidFill>
                <a:ea typeface="Century Gothic"/>
              </a:rPr>
              <a:t>Ejecutivos de la Empresa/Institución</a:t>
            </a:r>
            <a:br>
              <a:rPr lang="es-CL" sz="1600" b="0" dirty="0">
                <a:solidFill>
                  <a:schemeClr val="tx1"/>
                </a:solidFill>
                <a:ea typeface="Century Gothic"/>
              </a:rPr>
            </a:br>
            <a:r>
              <a:rPr lang="es-CL" sz="1600" b="0" dirty="0">
                <a:solidFill>
                  <a:schemeClr val="tx1"/>
                </a:solidFill>
                <a:ea typeface="Century Gothic"/>
              </a:rPr>
              <a:t>Un personal sano, motivado y productivo.</a:t>
            </a:r>
            <a:br>
              <a:rPr lang="es-CL" sz="1600" b="0" dirty="0">
                <a:solidFill>
                  <a:schemeClr val="tx1"/>
                </a:solidFill>
                <a:ea typeface="Century Gothic"/>
              </a:rPr>
            </a:br>
            <a:br>
              <a:rPr lang="es-CL" sz="1600" b="0" dirty="0">
                <a:solidFill>
                  <a:schemeClr val="tx1"/>
                </a:solidFill>
                <a:ea typeface="Century Gothic"/>
              </a:rPr>
            </a:br>
            <a:br>
              <a:rPr lang="es-CL" sz="1600" dirty="0">
                <a:solidFill>
                  <a:schemeClr val="tx1"/>
                </a:solidFill>
                <a:ea typeface="Century Gothic"/>
              </a:rPr>
            </a:br>
            <a:r>
              <a:rPr lang="es-CL" sz="1600" dirty="0">
                <a:solidFill>
                  <a:schemeClr val="tx1"/>
                </a:solidFill>
                <a:ea typeface="Century Gothic"/>
              </a:rPr>
              <a:t>Empresas/Instituciones</a:t>
            </a:r>
            <a:br>
              <a:rPr lang="es-CL" sz="1600" b="0" dirty="0">
                <a:solidFill>
                  <a:schemeClr val="tx1"/>
                </a:solidFill>
                <a:ea typeface="Century Gothic"/>
              </a:rPr>
            </a:br>
            <a:br>
              <a:rPr lang="es-CL" sz="1600" b="0" dirty="0">
                <a:solidFill>
                  <a:schemeClr val="tx1"/>
                </a:solidFill>
                <a:ea typeface="Century Gothic"/>
              </a:rPr>
            </a:br>
            <a:endParaRPr lang="es-CL" sz="1600" b="0" dirty="0">
              <a:solidFill>
                <a:schemeClr val="tx1"/>
              </a:solidFill>
              <a:ea typeface="Century Gothic"/>
            </a:endParaRPr>
          </a:p>
        </p:txBody>
      </p:sp>
      <p:sp>
        <p:nvSpPr>
          <p:cNvPr id="3" name="Rectángulo 2"/>
          <p:cNvSpPr/>
          <p:nvPr/>
        </p:nvSpPr>
        <p:spPr>
          <a:xfrm>
            <a:off x="723900" y="325632"/>
            <a:ext cx="4951649" cy="707886"/>
          </a:xfrm>
          <a:prstGeom prst="rect">
            <a:avLst/>
          </a:prstGeom>
        </p:spPr>
        <p:txBody>
          <a:bodyPr wrap="square">
            <a:spAutoFit/>
          </a:bodyPr>
          <a:lstStyle/>
          <a:p>
            <a:r>
              <a:rPr lang="es-CL" sz="2000" b="1" dirty="0">
                <a:latin typeface="Arial" panose="020B0604020202020204" pitchFamily="34" charset="0"/>
                <a:cs typeface="Arial" panose="020B0604020202020204" pitchFamily="34" charset="0"/>
              </a:rPr>
              <a:t>Beneficios de controlar factores de riesgos psicosociales</a:t>
            </a:r>
          </a:p>
        </p:txBody>
      </p:sp>
      <p:pic>
        <p:nvPicPr>
          <p:cNvPr id="5" name="Imagen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0765" y="4002904"/>
            <a:ext cx="846207" cy="846207"/>
          </a:xfrm>
          <a:prstGeom prst="rect">
            <a:avLst/>
          </a:prstGeom>
        </p:spPr>
      </p:pic>
      <p:pic>
        <p:nvPicPr>
          <p:cNvPr id="6" name="Imagen 5"/>
          <p:cNvPicPr>
            <a:picLocks noChangeAspect="1"/>
          </p:cNvPicPr>
          <p:nvPr/>
        </p:nvPicPr>
        <p:blipFill>
          <a:blip r:embed="rId3"/>
          <a:stretch>
            <a:fillRect/>
          </a:stretch>
        </p:blipFill>
        <p:spPr>
          <a:xfrm>
            <a:off x="836909" y="2042845"/>
            <a:ext cx="580064" cy="677074"/>
          </a:xfrm>
          <a:prstGeom prst="rect">
            <a:avLst/>
          </a:prstGeom>
        </p:spPr>
      </p:pic>
      <p:pic>
        <p:nvPicPr>
          <p:cNvPr id="7" name="Imagen 6"/>
          <p:cNvPicPr>
            <a:picLocks noChangeAspect="1"/>
          </p:cNvPicPr>
          <p:nvPr/>
        </p:nvPicPr>
        <p:blipFill>
          <a:blip r:embed="rId4"/>
          <a:stretch>
            <a:fillRect/>
          </a:stretch>
        </p:blipFill>
        <p:spPr>
          <a:xfrm>
            <a:off x="780914" y="2917054"/>
            <a:ext cx="636059" cy="779532"/>
          </a:xfrm>
          <a:prstGeom prst="rect">
            <a:avLst/>
          </a:prstGeom>
        </p:spPr>
      </p:pic>
      <p:sp>
        <p:nvSpPr>
          <p:cNvPr id="8" name="Título 1">
            <a:extLst>
              <a:ext uri="{FF2B5EF4-FFF2-40B4-BE49-F238E27FC236}">
                <a16:creationId xmlns:a16="http://schemas.microsoft.com/office/drawing/2014/main" id="{596DC07A-8078-242D-B75C-7299845AC50C}"/>
              </a:ext>
            </a:extLst>
          </p:cNvPr>
          <p:cNvSpPr txBox="1">
            <a:spLocks/>
          </p:cNvSpPr>
          <p:nvPr/>
        </p:nvSpPr>
        <p:spPr>
          <a:xfrm>
            <a:off x="1613646" y="3909257"/>
            <a:ext cx="5438775" cy="1525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lumMod val="65000"/>
                    <a:lumOff val="35000"/>
                  </a:schemeClr>
                </a:solidFill>
                <a:latin typeface="Arial" pitchFamily="34" charset="0"/>
                <a:ea typeface="+mj-ea"/>
                <a:cs typeface="Arial" pitchFamily="34" charset="0"/>
              </a:defRPr>
            </a:lvl1pPr>
          </a:lstStyle>
          <a:p>
            <a:pPr algn="just">
              <a:buClr>
                <a:srgbClr val="000000"/>
              </a:buClr>
            </a:pPr>
            <a:r>
              <a:rPr lang="es-CL" sz="1600" b="0" dirty="0">
                <a:solidFill>
                  <a:schemeClr val="tx1"/>
                </a:solidFill>
                <a:ea typeface="Century Gothic"/>
              </a:rPr>
              <a:t>Mayor productividad, menor índice de absentismo y presentismo, así como menores tasas de enfermedades profesionales y mayor grado de permanencia de los trabajadores y funcionarios en sus puestos. </a:t>
            </a:r>
          </a:p>
        </p:txBody>
      </p:sp>
    </p:spTree>
    <p:extLst>
      <p:ext uri="{BB962C8B-B14F-4D97-AF65-F5344CB8AC3E}">
        <p14:creationId xmlns:p14="http://schemas.microsoft.com/office/powerpoint/2010/main" val="347759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00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14"/>
          <p:cNvSpPr txBox="1"/>
          <p:nvPr/>
        </p:nvSpPr>
        <p:spPr>
          <a:xfrm>
            <a:off x="841273" y="351269"/>
            <a:ext cx="5667219" cy="577224"/>
          </a:xfrm>
          <a:prstGeom prst="rect">
            <a:avLst/>
          </a:prstGeom>
          <a:noFill/>
          <a:ln>
            <a:noFill/>
          </a:ln>
        </p:spPr>
        <p:txBody>
          <a:bodyPr spcFirstLastPara="1" wrap="square" lIns="121900" tIns="60933" rIns="121900" bIns="60933" anchor="t" anchorCtr="0">
            <a:noAutofit/>
          </a:bodyPr>
          <a:lstStyle/>
          <a:p>
            <a:pPr>
              <a:lnSpc>
                <a:spcPct val="120000"/>
              </a:lnSpc>
            </a:pPr>
            <a:r>
              <a:rPr lang="es-MX" sz="2800" b="1" dirty="0">
                <a:latin typeface="Arial"/>
                <a:ea typeface="Oswald"/>
                <a:cs typeface="Arial"/>
                <a:sym typeface="Oswald"/>
              </a:rPr>
              <a:t>Objetivos y Alcance</a:t>
            </a:r>
            <a:endParaRPr lang="es-MX" sz="2800" b="1" dirty="0">
              <a:latin typeface="Arial" panose="020B0604020202020204" pitchFamily="34" charset="0"/>
              <a:ea typeface="Oswald"/>
              <a:cs typeface="Arial" panose="020B0604020202020204" pitchFamily="34" charset="0"/>
            </a:endParaRPr>
          </a:p>
          <a:p>
            <a:pPr>
              <a:lnSpc>
                <a:spcPct val="120000"/>
              </a:lnSpc>
            </a:pPr>
            <a:endParaRPr sz="2800" dirty="0">
              <a:latin typeface="Arial" panose="020B0604020202020204" pitchFamily="34" charset="0"/>
              <a:ea typeface="Trebuchet MS"/>
              <a:cs typeface="Arial" panose="020B0604020202020204" pitchFamily="34" charset="0"/>
              <a:sym typeface="Trebuchet MS"/>
            </a:endParaRPr>
          </a:p>
          <a:p>
            <a:pPr>
              <a:lnSpc>
                <a:spcPct val="115000"/>
              </a:lnSpc>
            </a:pPr>
            <a:endParaRPr sz="2800" dirty="0">
              <a:latin typeface="Arial" panose="020B0604020202020204" pitchFamily="34" charset="0"/>
              <a:cs typeface="Arial" panose="020B0604020202020204" pitchFamily="34" charset="0"/>
            </a:endParaRPr>
          </a:p>
        </p:txBody>
      </p:sp>
      <p:sp>
        <p:nvSpPr>
          <p:cNvPr id="4" name="Google Shape;69;p15">
            <a:extLst>
              <a:ext uri="{FF2B5EF4-FFF2-40B4-BE49-F238E27FC236}">
                <a16:creationId xmlns:a16="http://schemas.microsoft.com/office/drawing/2014/main" id="{9AA74354-A952-3EFA-687D-AFB8863D5A6D}"/>
              </a:ext>
            </a:extLst>
          </p:cNvPr>
          <p:cNvSpPr txBox="1"/>
          <p:nvPr/>
        </p:nvSpPr>
        <p:spPr>
          <a:xfrm>
            <a:off x="554825" y="1630070"/>
            <a:ext cx="2845931" cy="571434"/>
          </a:xfrm>
          <a:prstGeom prst="rect">
            <a:avLst/>
          </a:prstGeom>
          <a:noFill/>
          <a:ln>
            <a:noFill/>
          </a:ln>
        </p:spPr>
        <p:txBody>
          <a:bodyPr spcFirstLastPara="1" wrap="square" lIns="121900" tIns="60933" rIns="121900" bIns="60933" anchor="t" anchorCtr="0">
            <a:noAutofit/>
          </a:bodyPr>
          <a:lstStyle/>
          <a:p>
            <a:pPr>
              <a:lnSpc>
                <a:spcPct val="120000"/>
              </a:lnSpc>
            </a:pPr>
            <a:r>
              <a:rPr lang="es" sz="2000" b="1" dirty="0">
                <a:solidFill>
                  <a:srgbClr val="014A65"/>
                </a:solidFill>
                <a:latin typeface="Arial" panose="020B0604020202020204" pitchFamily="34" charset="0"/>
                <a:ea typeface="Oswald"/>
                <a:cs typeface="Arial" panose="020B0604020202020204" pitchFamily="34" charset="0"/>
                <a:sym typeface="Oswald"/>
              </a:rPr>
              <a:t>Objetivos</a:t>
            </a:r>
          </a:p>
          <a:p>
            <a:pPr>
              <a:lnSpc>
                <a:spcPct val="120000"/>
              </a:lnSpc>
            </a:pPr>
            <a:endParaRPr sz="2000" dirty="0">
              <a:solidFill>
                <a:srgbClr val="014A65"/>
              </a:solidFill>
              <a:latin typeface="Arial" panose="020B0604020202020204" pitchFamily="34" charset="0"/>
              <a:ea typeface="Trebuchet MS"/>
              <a:cs typeface="Arial" panose="020B0604020202020204" pitchFamily="34" charset="0"/>
              <a:sym typeface="Trebuchet MS"/>
            </a:endParaRPr>
          </a:p>
          <a:p>
            <a:pPr>
              <a:lnSpc>
                <a:spcPct val="115000"/>
              </a:lnSpc>
            </a:pPr>
            <a:endParaRPr sz="2000" dirty="0">
              <a:solidFill>
                <a:srgbClr val="014A65"/>
              </a:solidFill>
              <a:latin typeface="Arial" panose="020B0604020202020204" pitchFamily="34" charset="0"/>
              <a:cs typeface="Arial" panose="020B0604020202020204" pitchFamily="34" charset="0"/>
            </a:endParaRPr>
          </a:p>
        </p:txBody>
      </p:sp>
      <p:sp>
        <p:nvSpPr>
          <p:cNvPr id="5" name="Google Shape;70;p15">
            <a:extLst>
              <a:ext uri="{FF2B5EF4-FFF2-40B4-BE49-F238E27FC236}">
                <a16:creationId xmlns:a16="http://schemas.microsoft.com/office/drawing/2014/main" id="{716C17FE-CC63-BC57-EA25-3E029DBD4721}"/>
              </a:ext>
            </a:extLst>
          </p:cNvPr>
          <p:cNvSpPr txBox="1"/>
          <p:nvPr/>
        </p:nvSpPr>
        <p:spPr>
          <a:xfrm>
            <a:off x="627673" y="2118949"/>
            <a:ext cx="6752493" cy="1813693"/>
          </a:xfrm>
          <a:prstGeom prst="rect">
            <a:avLst/>
          </a:prstGeom>
          <a:noFill/>
          <a:ln>
            <a:noFill/>
          </a:ln>
        </p:spPr>
        <p:txBody>
          <a:bodyPr spcFirstLastPara="1" wrap="square" lIns="121900" tIns="121900" rIns="121900" bIns="121900" anchor="t" anchorCtr="0">
            <a:noAutofit/>
          </a:bodyPr>
          <a:lstStyle/>
          <a:p>
            <a:pPr marL="456565" indent="-456565" algn="just">
              <a:buFont typeface="Arial,Sans-Serif" panose="020B0604020202020204" pitchFamily="34" charset="0"/>
              <a:buChar char="•"/>
            </a:pPr>
            <a:r>
              <a:rPr lang="es" sz="1600" dirty="0">
                <a:latin typeface="Arial"/>
                <a:cs typeface="Arial"/>
                <a:sym typeface="Century Gothic"/>
              </a:rPr>
              <a:t>Sensibilizar a las Empresas/Instituciones y sus trabajadores y funcionarios </a:t>
            </a:r>
            <a:r>
              <a:rPr lang="es-CL" sz="1600" dirty="0">
                <a:latin typeface="Arial"/>
                <a:cs typeface="Arial"/>
                <a:sym typeface="Century Gothic"/>
              </a:rPr>
              <a:t>sobre la importancia de prevenir la exposición a factores de riesgos psicosociales.</a:t>
            </a:r>
            <a:endParaRPr lang="es" dirty="0">
              <a:sym typeface="Century Gothic"/>
            </a:endParaRPr>
          </a:p>
          <a:p>
            <a:pPr marL="456565" indent="-456565" algn="just">
              <a:buFont typeface="Arial,Sans-Serif" panose="020B0604020202020204" pitchFamily="34" charset="0"/>
              <a:buChar char="•"/>
            </a:pPr>
            <a:endParaRPr lang="es-CL" sz="1600" dirty="0">
              <a:latin typeface="Arial"/>
              <a:ea typeface="Century Gothic"/>
              <a:cs typeface="Arial"/>
              <a:sym typeface="Century Gothic"/>
            </a:endParaRPr>
          </a:p>
          <a:p>
            <a:pPr marL="456565" indent="-456565" algn="just">
              <a:buFont typeface="Arial" panose="020B0604020202020204" pitchFamily="34" charset="0"/>
              <a:buChar char="•"/>
            </a:pPr>
            <a:r>
              <a:rPr lang="es" sz="1600" dirty="0">
                <a:latin typeface="Arial"/>
                <a:ea typeface="Century Gothic"/>
                <a:cs typeface="Arial"/>
                <a:sym typeface="Century Gothic"/>
              </a:rPr>
              <a:t>Contribuir a la prevención y disminución las enfermedades profesionales causadas por la exposición a factores de riesgos psicosociales.</a:t>
            </a:r>
            <a:endParaRPr lang="es-ES">
              <a:latin typeface="Arial"/>
              <a:cs typeface="Arial"/>
            </a:endParaRPr>
          </a:p>
          <a:p>
            <a:pPr marL="456565" indent="-456565" algn="just">
              <a:buFont typeface="Arial" panose="020B0604020202020204" pitchFamily="34" charset="0"/>
              <a:buChar char="•"/>
            </a:pPr>
            <a:endParaRPr lang="es-CL" sz="1600" dirty="0">
              <a:latin typeface="Arial" panose="020B0604020202020204" pitchFamily="34" charset="0"/>
              <a:ea typeface="Century Gothic"/>
              <a:cs typeface="Arial" panose="020B0604020202020204" pitchFamily="34" charset="0"/>
            </a:endParaRPr>
          </a:p>
        </p:txBody>
      </p:sp>
      <p:sp>
        <p:nvSpPr>
          <p:cNvPr id="6" name="Google Shape;69;p15">
            <a:extLst>
              <a:ext uri="{FF2B5EF4-FFF2-40B4-BE49-F238E27FC236}">
                <a16:creationId xmlns:a16="http://schemas.microsoft.com/office/drawing/2014/main" id="{EC416029-78B3-C9C7-45B3-1EAB27AC38ED}"/>
              </a:ext>
            </a:extLst>
          </p:cNvPr>
          <p:cNvSpPr txBox="1"/>
          <p:nvPr/>
        </p:nvSpPr>
        <p:spPr>
          <a:xfrm>
            <a:off x="630395" y="4387726"/>
            <a:ext cx="2971881" cy="563497"/>
          </a:xfrm>
          <a:prstGeom prst="rect">
            <a:avLst/>
          </a:prstGeom>
          <a:noFill/>
          <a:ln>
            <a:noFill/>
          </a:ln>
        </p:spPr>
        <p:txBody>
          <a:bodyPr spcFirstLastPara="1" wrap="square" lIns="121900" tIns="60933" rIns="121900" bIns="60933" anchor="t" anchorCtr="0">
            <a:noAutofit/>
          </a:bodyPr>
          <a:lstStyle/>
          <a:p>
            <a:pPr>
              <a:lnSpc>
                <a:spcPct val="120000"/>
              </a:lnSpc>
            </a:pPr>
            <a:r>
              <a:rPr lang="es" sz="2000" b="1" dirty="0">
                <a:solidFill>
                  <a:srgbClr val="014A65"/>
                </a:solidFill>
                <a:latin typeface="Arial" panose="020B0604020202020204" pitchFamily="34" charset="0"/>
                <a:ea typeface="Oswald"/>
                <a:cs typeface="Arial" panose="020B0604020202020204" pitchFamily="34" charset="0"/>
                <a:sym typeface="Oswald"/>
              </a:rPr>
              <a:t>Alcance</a:t>
            </a:r>
          </a:p>
          <a:p>
            <a:pPr>
              <a:lnSpc>
                <a:spcPct val="120000"/>
              </a:lnSpc>
            </a:pPr>
            <a:endParaRPr sz="2000" dirty="0">
              <a:solidFill>
                <a:srgbClr val="014A65"/>
              </a:solidFill>
              <a:latin typeface="Arial" panose="020B0604020202020204" pitchFamily="34" charset="0"/>
              <a:ea typeface="Trebuchet MS"/>
              <a:cs typeface="Arial" panose="020B0604020202020204" pitchFamily="34" charset="0"/>
              <a:sym typeface="Trebuchet MS"/>
            </a:endParaRPr>
          </a:p>
          <a:p>
            <a:pPr>
              <a:lnSpc>
                <a:spcPct val="115000"/>
              </a:lnSpc>
            </a:pPr>
            <a:endParaRPr sz="2000" dirty="0">
              <a:solidFill>
                <a:srgbClr val="014A65"/>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491F031-4EBC-28C8-55A7-B6DF21C30675}"/>
              </a:ext>
            </a:extLst>
          </p:cNvPr>
          <p:cNvSpPr/>
          <p:nvPr/>
        </p:nvSpPr>
        <p:spPr>
          <a:xfrm>
            <a:off x="627673" y="4807076"/>
            <a:ext cx="6096000" cy="584775"/>
          </a:xfrm>
          <a:prstGeom prst="rect">
            <a:avLst/>
          </a:prstGeom>
        </p:spPr>
        <p:txBody>
          <a:bodyPr>
            <a:spAutoFit/>
          </a:bodyPr>
          <a:lstStyle/>
          <a:p>
            <a:pPr marL="457189" indent="-457189" algn="just">
              <a:buFont typeface="Arial" panose="020B0604020202020204" pitchFamily="34" charset="0"/>
              <a:buChar char="•"/>
            </a:pPr>
            <a:r>
              <a:rPr lang="es-CL" sz="1600" dirty="0">
                <a:latin typeface="Arial" panose="020B0604020202020204" pitchFamily="34" charset="0"/>
                <a:ea typeface="Century Gothic"/>
                <a:cs typeface="Arial" panose="020B0604020202020204" pitchFamily="34" charset="0"/>
              </a:rPr>
              <a:t>Empresas, Instituciones, trabajadores y funcionarios adherentes a Mutual de Seguridad a nivel nacional.</a:t>
            </a:r>
          </a:p>
        </p:txBody>
      </p:sp>
    </p:spTree>
    <p:extLst>
      <p:ext uri="{BB962C8B-B14F-4D97-AF65-F5344CB8AC3E}">
        <p14:creationId xmlns:p14="http://schemas.microsoft.com/office/powerpoint/2010/main" val="338038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14"/>
          <p:cNvSpPr txBox="1"/>
          <p:nvPr/>
        </p:nvSpPr>
        <p:spPr>
          <a:xfrm>
            <a:off x="866462" y="389054"/>
            <a:ext cx="5629587" cy="1144000"/>
          </a:xfrm>
          <a:prstGeom prst="rect">
            <a:avLst/>
          </a:prstGeom>
          <a:noFill/>
          <a:ln>
            <a:noFill/>
          </a:ln>
        </p:spPr>
        <p:txBody>
          <a:bodyPr spcFirstLastPara="1" wrap="square" lIns="121900" tIns="60933" rIns="121900" bIns="60933" anchor="t" anchorCtr="0">
            <a:noAutofit/>
          </a:bodyPr>
          <a:lstStyle/>
          <a:p>
            <a:pPr>
              <a:lnSpc>
                <a:spcPct val="120000"/>
              </a:lnSpc>
            </a:pPr>
            <a:r>
              <a:rPr lang="es-MX" sz="2800" b="1" dirty="0">
                <a:latin typeface="Arial" panose="020B0604020202020204" pitchFamily="34" charset="0"/>
                <a:ea typeface="Oswald"/>
                <a:cs typeface="Arial" panose="020B0604020202020204" pitchFamily="34" charset="0"/>
                <a:sym typeface="Oswald"/>
              </a:rPr>
              <a:t>Implementación de la Campaña</a:t>
            </a:r>
            <a:endParaRPr sz="2800" b="1" dirty="0">
              <a:latin typeface="Arial" panose="020B0604020202020204" pitchFamily="34" charset="0"/>
              <a:ea typeface="Oswald"/>
              <a:cs typeface="Arial" panose="020B0604020202020204" pitchFamily="34" charset="0"/>
              <a:sym typeface="Oswald"/>
            </a:endParaRPr>
          </a:p>
          <a:p>
            <a:pPr>
              <a:lnSpc>
                <a:spcPct val="120000"/>
              </a:lnSpc>
            </a:pPr>
            <a:endParaRPr sz="2800" dirty="0">
              <a:latin typeface="Arial" panose="020B0604020202020204" pitchFamily="34" charset="0"/>
              <a:ea typeface="Trebuchet MS"/>
              <a:cs typeface="Arial" panose="020B0604020202020204" pitchFamily="34" charset="0"/>
              <a:sym typeface="Trebuchet MS"/>
            </a:endParaRPr>
          </a:p>
          <a:p>
            <a:pPr>
              <a:lnSpc>
                <a:spcPct val="115000"/>
              </a:lnSpc>
            </a:pPr>
            <a:endParaRPr sz="2800" dirty="0">
              <a:latin typeface="Arial" panose="020B0604020202020204" pitchFamily="34" charset="0"/>
              <a:cs typeface="Arial" panose="020B0604020202020204" pitchFamily="34" charset="0"/>
            </a:endParaRPr>
          </a:p>
        </p:txBody>
      </p:sp>
      <p:sp>
        <p:nvSpPr>
          <p:cNvPr id="62" name="Google Shape;62;p14"/>
          <p:cNvSpPr txBox="1"/>
          <p:nvPr/>
        </p:nvSpPr>
        <p:spPr>
          <a:xfrm>
            <a:off x="752163" y="2531707"/>
            <a:ext cx="5743886" cy="2011718"/>
          </a:xfrm>
          <a:prstGeom prst="rect">
            <a:avLst/>
          </a:prstGeom>
          <a:noFill/>
          <a:ln>
            <a:noFill/>
          </a:ln>
        </p:spPr>
        <p:txBody>
          <a:bodyPr spcFirstLastPara="1" wrap="square" lIns="121900" tIns="121900" rIns="121900" bIns="121900" anchor="t" anchorCtr="0">
            <a:noAutofit/>
          </a:bodyPr>
          <a:lstStyle/>
          <a:p>
            <a:pPr algn="just"/>
            <a:r>
              <a:rPr lang="es-MX" sz="1600" dirty="0">
                <a:latin typeface="Arial" panose="020B0604020202020204" pitchFamily="34" charset="0"/>
                <a:ea typeface="Century Gothic"/>
                <a:cs typeface="Arial" panose="020B0604020202020204" pitchFamily="34" charset="0"/>
                <a:sym typeface="Century Gothic"/>
              </a:rPr>
              <a:t>La implementación de la campaña debe ser autogestionada por la empresa, para lo cual, Mutual ha dispuesto material digital descargable desde su página web</a:t>
            </a:r>
            <a:r>
              <a:rPr lang="es-MX" sz="1600" b="1" dirty="0">
                <a:solidFill>
                  <a:srgbClr val="BAC82B"/>
                </a:solidFill>
                <a:latin typeface="Arial" panose="020B0604020202020204" pitchFamily="34" charset="0"/>
                <a:ea typeface="Century Gothic"/>
                <a:cs typeface="Arial" panose="020B0604020202020204" pitchFamily="34" charset="0"/>
                <a:sym typeface="Century Gothic"/>
              </a:rPr>
              <a:t> www.mutual.cl </a:t>
            </a:r>
            <a:r>
              <a:rPr lang="es-MX" sz="1600" dirty="0">
                <a:latin typeface="Arial" panose="020B0604020202020204" pitchFamily="34" charset="0"/>
                <a:ea typeface="Century Gothic"/>
                <a:cs typeface="Arial" panose="020B0604020202020204" pitchFamily="34" charset="0"/>
                <a:sym typeface="Century Gothic"/>
              </a:rPr>
              <a:t>para apoyar la correcta implementación y logro de los objetivos planteados. Este material, podrá ser descargado previa inscripción de la empresa.</a:t>
            </a:r>
            <a:endParaRPr lang="es-CL" sz="1600" dirty="0">
              <a:latin typeface="Arial" panose="020B0604020202020204" pitchFamily="34" charset="0"/>
              <a:ea typeface="Century Gothic"/>
              <a:cs typeface="Arial" panose="020B0604020202020204" pitchFamily="34" charset="0"/>
              <a:sym typeface="Century Gothic"/>
            </a:endParaRPr>
          </a:p>
        </p:txBody>
      </p:sp>
    </p:spTree>
    <p:extLst>
      <p:ext uri="{BB962C8B-B14F-4D97-AF65-F5344CB8AC3E}">
        <p14:creationId xmlns:p14="http://schemas.microsoft.com/office/powerpoint/2010/main" val="128156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1" name="Google Shape;61;p14"/>
          <p:cNvSpPr txBox="1"/>
          <p:nvPr/>
        </p:nvSpPr>
        <p:spPr>
          <a:xfrm>
            <a:off x="855829" y="389054"/>
            <a:ext cx="5629587" cy="631672"/>
          </a:xfrm>
          <a:prstGeom prst="rect">
            <a:avLst/>
          </a:prstGeom>
          <a:noFill/>
          <a:ln>
            <a:noFill/>
          </a:ln>
        </p:spPr>
        <p:txBody>
          <a:bodyPr spcFirstLastPara="1" wrap="square" lIns="121900" tIns="60933" rIns="121900" bIns="60933" anchor="t" anchorCtr="0">
            <a:noAutofit/>
          </a:bodyPr>
          <a:lstStyle/>
          <a:p>
            <a:pPr>
              <a:lnSpc>
                <a:spcPct val="120000"/>
              </a:lnSpc>
            </a:pPr>
            <a:r>
              <a:rPr lang="es-MX" sz="2400" b="1" dirty="0">
                <a:latin typeface="Arial" panose="020B0604020202020204" pitchFamily="34" charset="0"/>
                <a:ea typeface="Oswald"/>
                <a:cs typeface="Arial" panose="020B0604020202020204" pitchFamily="34" charset="0"/>
                <a:sym typeface="Oswald"/>
              </a:rPr>
              <a:t>Implementación de la Campaña</a:t>
            </a:r>
            <a:endParaRPr sz="2400" dirty="0">
              <a:latin typeface="Arial" panose="020B0604020202020204" pitchFamily="34" charset="0"/>
              <a:ea typeface="Trebuchet MS"/>
              <a:cs typeface="Arial" panose="020B0604020202020204" pitchFamily="34" charset="0"/>
              <a:sym typeface="Trebuchet MS"/>
            </a:endParaRPr>
          </a:p>
          <a:p>
            <a:pPr>
              <a:lnSpc>
                <a:spcPct val="115000"/>
              </a:lnSpc>
            </a:pPr>
            <a:endParaRPr sz="2400" dirty="0">
              <a:latin typeface="Arial" panose="020B0604020202020204" pitchFamily="34" charset="0"/>
              <a:cs typeface="Arial" panose="020B0604020202020204" pitchFamily="34" charset="0"/>
            </a:endParaRPr>
          </a:p>
        </p:txBody>
      </p:sp>
      <p:sp>
        <p:nvSpPr>
          <p:cNvPr id="62" name="Google Shape;62;p14"/>
          <p:cNvSpPr txBox="1"/>
          <p:nvPr/>
        </p:nvSpPr>
        <p:spPr>
          <a:xfrm>
            <a:off x="659713" y="1715358"/>
            <a:ext cx="6043084" cy="3842759"/>
          </a:xfrm>
          <a:prstGeom prst="rect">
            <a:avLst/>
          </a:prstGeom>
          <a:noFill/>
          <a:ln>
            <a:noFill/>
          </a:ln>
        </p:spPr>
        <p:txBody>
          <a:bodyPr spcFirstLastPara="1" wrap="square" lIns="121900" tIns="121900" rIns="121900" bIns="121900" anchor="t" anchorCtr="0">
            <a:noAutofit/>
          </a:bodyPr>
          <a:lstStyle/>
          <a:p>
            <a:pPr algn="just"/>
            <a:r>
              <a:rPr lang="es-MX" sz="1600" dirty="0">
                <a:latin typeface="Arial" panose="020B0604020202020204" pitchFamily="34" charset="0"/>
                <a:ea typeface="Century Gothic"/>
                <a:cs typeface="Arial" panose="020B0604020202020204" pitchFamily="34" charset="0"/>
                <a:sym typeface="Century Gothic"/>
              </a:rPr>
              <a:t>Se debe designar una persona o comisión encargada de planificar y ejecutar las diversas actividades a desarrollar. Puede estar compuesta por ejecutivos, supervisores, integrantes del Comité Paritario de Higiene y Seguridad, integrantes del área de prevención de riesgos y monitores, entre otros, según aplique. </a:t>
            </a:r>
          </a:p>
          <a:p>
            <a:pPr algn="just"/>
            <a:endParaRPr lang="es-MX" sz="1600" dirty="0">
              <a:latin typeface="Arial" panose="020B0604020202020204" pitchFamily="34" charset="0"/>
              <a:ea typeface="Century Gothic"/>
              <a:cs typeface="Arial" panose="020B0604020202020204" pitchFamily="34" charset="0"/>
              <a:sym typeface="Century Gothic"/>
            </a:endParaRPr>
          </a:p>
          <a:p>
            <a:pPr algn="just"/>
            <a:r>
              <a:rPr lang="es-MX" sz="1600" dirty="0">
                <a:latin typeface="Arial" panose="020B0604020202020204" pitchFamily="34" charset="0"/>
                <a:ea typeface="Century Gothic"/>
                <a:cs typeface="Arial" panose="020B0604020202020204" pitchFamily="34" charset="0"/>
                <a:sym typeface="Century Gothic"/>
              </a:rPr>
              <a:t>Además, se debe establecer el período de implementación de la campaña. Considere inicio, ejecución y cierre. </a:t>
            </a:r>
          </a:p>
          <a:p>
            <a:pPr algn="just"/>
            <a:endParaRPr lang="es-MX" sz="1600" dirty="0">
              <a:latin typeface="Arial" panose="020B0604020202020204" pitchFamily="34" charset="0"/>
              <a:ea typeface="Century Gothic"/>
              <a:cs typeface="Arial" panose="020B0604020202020204" pitchFamily="34" charset="0"/>
              <a:sym typeface="Century Gothic"/>
            </a:endParaRPr>
          </a:p>
          <a:p>
            <a:pPr algn="just"/>
            <a:r>
              <a:rPr lang="es-MX" sz="1600" dirty="0">
                <a:latin typeface="Arial" panose="020B0604020202020204" pitchFamily="34" charset="0"/>
                <a:ea typeface="Century Gothic"/>
                <a:cs typeface="Arial" panose="020B0604020202020204" pitchFamily="34" charset="0"/>
                <a:sym typeface="Century Gothic"/>
              </a:rPr>
              <a:t>Para la elección de las actividades a realizar, se sugiere tomar la opinión de los integrantes de todos los estamentos de la organización, recogiendo sus ideas en un plazo definido y  seleccionando actividades acordes a la realidad de su empresa.</a:t>
            </a:r>
            <a:endParaRPr lang="es-CL" sz="1600" dirty="0">
              <a:latin typeface="Arial" panose="020B0604020202020204" pitchFamily="34" charset="0"/>
              <a:ea typeface="Century Gothic"/>
              <a:cs typeface="Arial" panose="020B0604020202020204" pitchFamily="34" charset="0"/>
              <a:sym typeface="Century Gothic"/>
            </a:endParaRPr>
          </a:p>
        </p:txBody>
      </p:sp>
    </p:spTree>
    <p:extLst>
      <p:ext uri="{BB962C8B-B14F-4D97-AF65-F5344CB8AC3E}">
        <p14:creationId xmlns:p14="http://schemas.microsoft.com/office/powerpoint/2010/main" val="41085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Google Shape;215;p27"/>
          <p:cNvSpPr txBox="1"/>
          <p:nvPr/>
        </p:nvSpPr>
        <p:spPr>
          <a:xfrm>
            <a:off x="926122" y="441381"/>
            <a:ext cx="6256684" cy="865204"/>
          </a:xfrm>
          <a:prstGeom prst="rect">
            <a:avLst/>
          </a:prstGeom>
          <a:noFill/>
          <a:ln>
            <a:noFill/>
          </a:ln>
        </p:spPr>
        <p:txBody>
          <a:bodyPr spcFirstLastPara="1" wrap="square" lIns="121900" tIns="60933" rIns="121900" bIns="60933" anchor="t" anchorCtr="0">
            <a:noAutofit/>
          </a:bodyPr>
          <a:lstStyle/>
          <a:p>
            <a:r>
              <a:rPr lang="es" sz="2400" b="1" dirty="0">
                <a:latin typeface="Arial" panose="020B0604020202020204" pitchFamily="34" charset="0"/>
                <a:ea typeface="Oswald"/>
                <a:cs typeface="Arial" panose="020B0604020202020204" pitchFamily="34" charset="0"/>
                <a:sym typeface="Oswald"/>
              </a:rPr>
              <a:t>Actividades a realizar</a:t>
            </a:r>
            <a:br>
              <a:rPr lang="es" sz="2400" dirty="0">
                <a:latin typeface="Arial" panose="020B0604020202020204" pitchFamily="34" charset="0"/>
                <a:ea typeface="Oswald"/>
                <a:cs typeface="Arial" panose="020B0604020202020204" pitchFamily="34" charset="0"/>
                <a:sym typeface="Oswald"/>
              </a:rPr>
            </a:br>
            <a:endParaRPr sz="2400" dirty="0">
              <a:latin typeface="Arial" panose="020B0604020202020204" pitchFamily="34" charset="0"/>
              <a:ea typeface="Oswald"/>
              <a:cs typeface="Arial" panose="020B0604020202020204" pitchFamily="34" charset="0"/>
              <a:sym typeface="Oswald"/>
            </a:endParaRPr>
          </a:p>
        </p:txBody>
      </p:sp>
      <p:sp>
        <p:nvSpPr>
          <p:cNvPr id="216" name="Google Shape;216;p27"/>
          <p:cNvSpPr txBox="1"/>
          <p:nvPr/>
        </p:nvSpPr>
        <p:spPr>
          <a:xfrm>
            <a:off x="748691" y="1577844"/>
            <a:ext cx="6343225" cy="3831487"/>
          </a:xfrm>
          <a:prstGeom prst="rect">
            <a:avLst/>
          </a:prstGeom>
          <a:noFill/>
          <a:ln>
            <a:noFill/>
          </a:ln>
        </p:spPr>
        <p:txBody>
          <a:bodyPr spcFirstLastPara="1" wrap="square" lIns="121900" tIns="60933" rIns="121900" bIns="60933" anchor="t" anchorCtr="0">
            <a:noAutofit/>
          </a:bodyPr>
          <a:lstStyle/>
          <a:p>
            <a:pPr algn="just"/>
            <a:r>
              <a:rPr lang="es-MX" sz="1600" dirty="0">
                <a:latin typeface="Arial" panose="020B0604020202020204" pitchFamily="34" charset="0"/>
                <a:ea typeface="Century Gothic"/>
                <a:cs typeface="Arial" panose="020B0604020202020204" pitchFamily="34" charset="0"/>
                <a:sym typeface="Century Gothic"/>
              </a:rPr>
              <a:t>A continuación, y a modo de sugerencia, señalamos alguna de las actividades que la empresa puede realizar durante el período de implementación:</a:t>
            </a:r>
          </a:p>
          <a:p>
            <a:pPr algn="just"/>
            <a:endParaRPr lang="es-MX" sz="1600" b="1" dirty="0">
              <a:latin typeface="Arial" panose="020B0604020202020204" pitchFamily="34" charset="0"/>
              <a:ea typeface="Oswald"/>
              <a:cs typeface="Arial" panose="020B0604020202020204" pitchFamily="34" charset="0"/>
              <a:sym typeface="Century Gothic"/>
            </a:endParaRPr>
          </a:p>
          <a:p>
            <a:pPr algn="just"/>
            <a:r>
              <a:rPr lang="es" sz="1600" b="1" dirty="0">
                <a:latin typeface="Arial" panose="020B0604020202020204" pitchFamily="34" charset="0"/>
                <a:ea typeface="Oswald"/>
                <a:cs typeface="Arial" panose="020B0604020202020204" pitchFamily="34" charset="0"/>
                <a:sym typeface="Oswald"/>
              </a:rPr>
              <a:t>Firma de Protocolo y Lanzamiento de la Campaña</a:t>
            </a:r>
            <a:r>
              <a:rPr lang="es" sz="1600" dirty="0">
                <a:latin typeface="Arial" panose="020B0604020202020204" pitchFamily="34" charset="0"/>
                <a:ea typeface="Oswald"/>
                <a:cs typeface="Arial" panose="020B0604020202020204" pitchFamily="34" charset="0"/>
                <a:sym typeface="Oswald"/>
              </a:rPr>
              <a:t>:</a:t>
            </a:r>
            <a:endParaRPr sz="1600" dirty="0">
              <a:latin typeface="Arial" panose="020B0604020202020204" pitchFamily="34" charset="0"/>
              <a:ea typeface="Oswald"/>
              <a:cs typeface="Arial" panose="020B0604020202020204" pitchFamily="34" charset="0"/>
              <a:sym typeface="Oswald"/>
            </a:endParaRPr>
          </a:p>
          <a:p>
            <a:pPr algn="just">
              <a:spcBef>
                <a:spcPts val="1333"/>
              </a:spcBef>
            </a:pPr>
            <a:r>
              <a:rPr lang="es-MX" sz="1600" dirty="0">
                <a:latin typeface="Arial"/>
                <a:ea typeface="Century Gothic"/>
                <a:cs typeface="Arial"/>
                <a:sym typeface="Century Gothic"/>
              </a:rPr>
              <a:t>Para iniciar la campaña, se aconseja realizar una reunión con  participación de toda la organización, donde se comunique el  compromiso con la campaña, firmando el protocolo por parte de la  alta dirección de la empresa y comunicar su propósito, objetivos y alcance de la campaña.</a:t>
            </a:r>
            <a:endParaRPr sz="1600" dirty="0">
              <a:latin typeface="Arial"/>
              <a:ea typeface="Century Gothic"/>
              <a:cs typeface="Arial"/>
            </a:endParaRPr>
          </a:p>
          <a:p>
            <a:pPr algn="just">
              <a:spcBef>
                <a:spcPts val="1333"/>
              </a:spcBef>
            </a:pPr>
            <a:r>
              <a:rPr lang="es" sz="1600" b="1" dirty="0">
                <a:latin typeface="Arial" panose="020B0604020202020204" pitchFamily="34" charset="0"/>
                <a:ea typeface="Oswald"/>
                <a:cs typeface="Arial" panose="020B0604020202020204" pitchFamily="34" charset="0"/>
                <a:sym typeface="Oswald"/>
              </a:rPr>
              <a:t>Liderazgo visible</a:t>
            </a:r>
            <a:r>
              <a:rPr lang="es" sz="1600" dirty="0">
                <a:latin typeface="Arial" panose="020B0604020202020204" pitchFamily="34" charset="0"/>
                <a:ea typeface="Oswald"/>
                <a:cs typeface="Arial" panose="020B0604020202020204" pitchFamily="34" charset="0"/>
                <a:sym typeface="Oswald"/>
              </a:rPr>
              <a:t>:</a:t>
            </a:r>
            <a:endParaRPr sz="1600" dirty="0">
              <a:latin typeface="Arial" panose="020B0604020202020204" pitchFamily="34" charset="0"/>
              <a:ea typeface="Oswald"/>
              <a:cs typeface="Arial" panose="020B0604020202020204" pitchFamily="34" charset="0"/>
              <a:sym typeface="Oswald"/>
            </a:endParaRPr>
          </a:p>
          <a:p>
            <a:pPr algn="just">
              <a:spcBef>
                <a:spcPts val="1333"/>
              </a:spcBef>
            </a:pPr>
            <a:r>
              <a:rPr lang="es" sz="1600" dirty="0">
                <a:latin typeface="Arial" panose="020B0604020202020204" pitchFamily="34" charset="0"/>
                <a:ea typeface="Century Gothic"/>
                <a:cs typeface="Arial" panose="020B0604020202020204" pitchFamily="34" charset="0"/>
                <a:sym typeface="Century Gothic"/>
              </a:rPr>
              <a:t>Las actividades preventivas a realizar deben ser lideradas por la alta dirección de la empresa/institución.</a:t>
            </a:r>
            <a:endParaRPr sz="1600" dirty="0">
              <a:latin typeface="Arial" panose="020B0604020202020204" pitchFamily="34" charset="0"/>
              <a:ea typeface="Century Gothic"/>
              <a:cs typeface="Arial" panose="020B0604020202020204" pitchFamily="34" charset="0"/>
              <a:sym typeface="Century Gothic"/>
            </a:endParaRPr>
          </a:p>
          <a:p>
            <a:pPr marL="456565" indent="-334645">
              <a:spcBef>
                <a:spcPts val="1333"/>
              </a:spcBef>
            </a:pPr>
            <a:endParaRPr sz="1600" dirty="0">
              <a:latin typeface="Arial" panose="020B0604020202020204" pitchFamily="34" charset="0"/>
              <a:ea typeface="Century Gothic"/>
              <a:cs typeface="Arial" panose="020B0604020202020204" pitchFamily="34" charset="0"/>
            </a:endParaRPr>
          </a:p>
        </p:txBody>
      </p:sp>
    </p:spTree>
    <p:extLst>
      <p:ext uri="{BB962C8B-B14F-4D97-AF65-F5344CB8AC3E}">
        <p14:creationId xmlns:p14="http://schemas.microsoft.com/office/powerpoint/2010/main" val="9155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28"/>
          <p:cNvSpPr txBox="1"/>
          <p:nvPr/>
        </p:nvSpPr>
        <p:spPr>
          <a:xfrm>
            <a:off x="3538430" y="2083625"/>
            <a:ext cx="7455617" cy="3202011"/>
          </a:xfrm>
          <a:prstGeom prst="rect">
            <a:avLst/>
          </a:prstGeom>
          <a:noFill/>
          <a:ln>
            <a:noFill/>
          </a:ln>
        </p:spPr>
        <p:txBody>
          <a:bodyPr spcFirstLastPara="1" wrap="square" lIns="121900" tIns="60933" rIns="121900" bIns="60933" anchor="t" anchorCtr="0">
            <a:noAutofit/>
          </a:bodyPr>
          <a:lstStyle/>
          <a:p>
            <a:pPr>
              <a:spcBef>
                <a:spcPts val="1333"/>
              </a:spcBef>
            </a:pPr>
            <a:r>
              <a:rPr lang="es" sz="1600" b="1" dirty="0">
                <a:latin typeface="Arial" panose="020B0604020202020204" pitchFamily="34" charset="0"/>
                <a:ea typeface="Oswald"/>
                <a:cs typeface="Arial" panose="020B0604020202020204" pitchFamily="34" charset="0"/>
                <a:sym typeface="Oswald"/>
              </a:rPr>
              <a:t>Detección y control de factores de riesgos:</a:t>
            </a:r>
            <a:r>
              <a:rPr lang="es" sz="1600" dirty="0">
                <a:latin typeface="Arial" panose="020B0604020202020204" pitchFamily="34" charset="0"/>
                <a:ea typeface="Oswald"/>
                <a:cs typeface="Arial" panose="020B0604020202020204" pitchFamily="34" charset="0"/>
                <a:sym typeface="Oswald"/>
              </a:rPr>
              <a:t> </a:t>
            </a:r>
            <a:endParaRPr sz="1600" dirty="0">
              <a:latin typeface="Arial" panose="020B0604020202020204" pitchFamily="34" charset="0"/>
              <a:ea typeface="Oswald"/>
              <a:cs typeface="Arial" panose="020B0604020202020204" pitchFamily="34" charset="0"/>
              <a:sym typeface="Oswald"/>
            </a:endParaRPr>
          </a:p>
          <a:p>
            <a:pPr marL="380990" indent="-380990" algn="just">
              <a:spcBef>
                <a:spcPts val="1333"/>
              </a:spcBef>
              <a:buFont typeface="Arial" panose="020B0604020202020204" pitchFamily="34" charset="0"/>
              <a:buChar char="•"/>
            </a:pPr>
            <a:r>
              <a:rPr lang="es-MX" sz="1600" dirty="0">
                <a:latin typeface="Arial" panose="020B0604020202020204" pitchFamily="34" charset="0"/>
                <a:ea typeface="Century Gothic"/>
                <a:cs typeface="Arial" panose="020B0604020202020204" pitchFamily="34" charset="0"/>
                <a:sym typeface="Century Gothic"/>
              </a:rPr>
              <a:t>Elaborar/actualizar la Identificación de Peligros y Evaluación de Riesgos (IPER), involucrando a los trabajadores en esta actividad. La comunicación es importante, recuerde que ésta tiene que ser bidireccional, informe sobre los riesgos y las medidas preventivas a sus trabajadores.</a:t>
            </a:r>
          </a:p>
          <a:p>
            <a:pPr marL="380990" indent="-380990" algn="just">
              <a:spcBef>
                <a:spcPts val="1333"/>
              </a:spcBef>
              <a:buFont typeface="Arial" panose="020B0604020202020204" pitchFamily="34" charset="0"/>
              <a:buChar char="•"/>
            </a:pPr>
            <a:r>
              <a:rPr lang="es-MX" sz="1600" dirty="0">
                <a:latin typeface="Arial" panose="020B0604020202020204" pitchFamily="34" charset="0"/>
                <a:ea typeface="Century Gothic"/>
                <a:cs typeface="Arial" panose="020B0604020202020204" pitchFamily="34" charset="0"/>
                <a:sym typeface="Century Gothic"/>
              </a:rPr>
              <a:t>Verifique las condiciones de trabajo, con el objetivo de determinar cuáles de ellas pueden provocar la aparición de riesgos psicosociales: roles,  horarios, participación, control sobre el trabajo, carga de trabajo y entorno social, entre otros.</a:t>
            </a:r>
            <a:endParaRPr sz="1600" dirty="0">
              <a:latin typeface="Arial" panose="020B0604020202020204" pitchFamily="34" charset="0"/>
              <a:ea typeface="Century Gothic"/>
              <a:cs typeface="Arial" panose="020B0604020202020204" pitchFamily="34" charset="0"/>
              <a:sym typeface="Century Gothic"/>
            </a:endParaRPr>
          </a:p>
        </p:txBody>
      </p:sp>
      <p:sp>
        <p:nvSpPr>
          <p:cNvPr id="5" name="Google Shape;215;p27"/>
          <p:cNvSpPr txBox="1"/>
          <p:nvPr/>
        </p:nvSpPr>
        <p:spPr>
          <a:xfrm>
            <a:off x="926122" y="441381"/>
            <a:ext cx="6256684" cy="865204"/>
          </a:xfrm>
          <a:prstGeom prst="rect">
            <a:avLst/>
          </a:prstGeom>
          <a:noFill/>
          <a:ln>
            <a:noFill/>
          </a:ln>
        </p:spPr>
        <p:txBody>
          <a:bodyPr spcFirstLastPara="1" wrap="square" lIns="121900" tIns="60933" rIns="121900" bIns="60933" anchor="t" anchorCtr="0">
            <a:noAutofit/>
          </a:bodyPr>
          <a:lstStyle/>
          <a:p>
            <a:r>
              <a:rPr lang="es" sz="2400" b="1" dirty="0">
                <a:latin typeface="Arial" panose="020B0604020202020204" pitchFamily="34" charset="0"/>
                <a:ea typeface="Oswald"/>
                <a:cs typeface="Arial" panose="020B0604020202020204" pitchFamily="34" charset="0"/>
                <a:sym typeface="Oswald"/>
              </a:rPr>
              <a:t>Actividades a realizar</a:t>
            </a:r>
            <a:br>
              <a:rPr lang="es" sz="2400" dirty="0">
                <a:latin typeface="Arial" panose="020B0604020202020204" pitchFamily="34" charset="0"/>
                <a:ea typeface="Oswald"/>
                <a:cs typeface="Arial" panose="020B0604020202020204" pitchFamily="34" charset="0"/>
                <a:sym typeface="Oswald"/>
              </a:rPr>
            </a:br>
            <a:endParaRPr sz="2400" dirty="0">
              <a:latin typeface="Arial" panose="020B0604020202020204" pitchFamily="34" charset="0"/>
              <a:ea typeface="Oswald"/>
              <a:cs typeface="Arial" panose="020B0604020202020204" pitchFamily="34" charset="0"/>
              <a:sym typeface="Oswald"/>
            </a:endParaRPr>
          </a:p>
        </p:txBody>
      </p:sp>
      <p:sp>
        <p:nvSpPr>
          <p:cNvPr id="2" name="Elipse 1"/>
          <p:cNvSpPr/>
          <p:nvPr/>
        </p:nvSpPr>
        <p:spPr>
          <a:xfrm>
            <a:off x="840397" y="2505075"/>
            <a:ext cx="2381250" cy="2381250"/>
          </a:xfrm>
          <a:prstGeom prst="ellipse">
            <a:avLst/>
          </a:prstGeom>
          <a:solidFill>
            <a:srgbClr val="BAC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Imagen 2"/>
          <p:cNvPicPr>
            <a:picLocks noChangeAspect="1"/>
          </p:cNvPicPr>
          <p:nvPr/>
        </p:nvPicPr>
        <p:blipFill>
          <a:blip r:embed="rId3"/>
          <a:stretch>
            <a:fillRect/>
          </a:stretch>
        </p:blipFill>
        <p:spPr>
          <a:xfrm>
            <a:off x="1445315" y="2952749"/>
            <a:ext cx="1193110" cy="1463764"/>
          </a:xfrm>
          <a:prstGeom prst="rect">
            <a:avLst/>
          </a:prstGeom>
        </p:spPr>
      </p:pic>
    </p:spTree>
    <p:extLst>
      <p:ext uri="{BB962C8B-B14F-4D97-AF65-F5344CB8AC3E}">
        <p14:creationId xmlns:p14="http://schemas.microsoft.com/office/powerpoint/2010/main" val="2631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Google Shape;232;p29"/>
          <p:cNvSpPr txBox="1"/>
          <p:nvPr/>
        </p:nvSpPr>
        <p:spPr>
          <a:xfrm>
            <a:off x="586651" y="1903879"/>
            <a:ext cx="6596155" cy="4611220"/>
          </a:xfrm>
          <a:prstGeom prst="rect">
            <a:avLst/>
          </a:prstGeom>
          <a:noFill/>
          <a:ln>
            <a:noFill/>
          </a:ln>
        </p:spPr>
        <p:txBody>
          <a:bodyPr spcFirstLastPara="1" wrap="square" lIns="121900" tIns="60933" rIns="121900" bIns="60933" anchor="t" anchorCtr="0">
            <a:noAutofit/>
          </a:bodyPr>
          <a:lstStyle/>
          <a:p>
            <a:pPr>
              <a:spcBef>
                <a:spcPts val="1333"/>
              </a:spcBef>
            </a:pPr>
            <a:r>
              <a:rPr lang="es" sz="1600" b="1" dirty="0">
                <a:latin typeface="Arial" panose="020B0604020202020204" pitchFamily="34" charset="0"/>
                <a:ea typeface="Oswald"/>
                <a:cs typeface="Arial" panose="020B0604020202020204" pitchFamily="34" charset="0"/>
                <a:sym typeface="Oswald"/>
              </a:rPr>
              <a:t>Capacitación:</a:t>
            </a:r>
          </a:p>
          <a:p>
            <a:pPr algn="just">
              <a:spcBef>
                <a:spcPts val="1333"/>
              </a:spcBef>
            </a:pPr>
            <a:r>
              <a:rPr lang="es-MX" sz="1600" dirty="0">
                <a:latin typeface="Arial"/>
                <a:ea typeface="Century Gothic"/>
                <a:cs typeface="Arial"/>
                <a:sym typeface="Century Gothic"/>
              </a:rPr>
              <a:t>Se debe mantener un programa de capacitación, con objetivos a alcanzar en el corto plazo y en donde se definan las capacitaciones, en las cuales se aborden temas sobre Factores de Riesgos Psicosociales. Es por esto, que Mutual de Seguridad pone a disposición de  sus empresas adherentes, capacitaciones e-learning a las cuales podrá acceder a través de la web </a:t>
            </a:r>
            <a:r>
              <a:rPr lang="es-MX" sz="1600" dirty="0">
                <a:latin typeface="Arial"/>
                <a:ea typeface="Century Gothic"/>
                <a:cs typeface="Arial"/>
                <a:sym typeface="Century Gothic"/>
                <a:hlinkClick r:id="rId3"/>
              </a:rPr>
              <a:t>www.mutual.cl</a:t>
            </a:r>
            <a:r>
              <a:rPr lang="es-MX" sz="1600" dirty="0">
                <a:latin typeface="Arial"/>
                <a:ea typeface="Century Gothic"/>
                <a:cs typeface="Arial"/>
                <a:sym typeface="Century Gothic"/>
              </a:rPr>
              <a:t> presionando en la pestaña "Prevención de riesgos" y luego "Cursos de capacitación".</a:t>
            </a:r>
            <a:endParaRPr lang="es" sz="1600" dirty="0">
              <a:latin typeface="Arial" panose="020B0604020202020204" pitchFamily="34" charset="0"/>
              <a:ea typeface="Century Gothic"/>
              <a:cs typeface="Arial" panose="020B0604020202020204" pitchFamily="34" charset="0"/>
            </a:endParaRPr>
          </a:p>
        </p:txBody>
      </p:sp>
      <p:sp>
        <p:nvSpPr>
          <p:cNvPr id="5" name="Google Shape;215;p27"/>
          <p:cNvSpPr txBox="1"/>
          <p:nvPr/>
        </p:nvSpPr>
        <p:spPr>
          <a:xfrm>
            <a:off x="926122" y="441381"/>
            <a:ext cx="6256684" cy="865204"/>
          </a:xfrm>
          <a:prstGeom prst="rect">
            <a:avLst/>
          </a:prstGeom>
          <a:noFill/>
          <a:ln>
            <a:noFill/>
          </a:ln>
        </p:spPr>
        <p:txBody>
          <a:bodyPr spcFirstLastPara="1" wrap="square" lIns="121900" tIns="60933" rIns="121900" bIns="60933" anchor="t" anchorCtr="0">
            <a:noAutofit/>
          </a:bodyPr>
          <a:lstStyle/>
          <a:p>
            <a:r>
              <a:rPr lang="es" sz="2400" b="1" dirty="0">
                <a:latin typeface="Arial" panose="020B0604020202020204" pitchFamily="34" charset="0"/>
                <a:ea typeface="Oswald"/>
                <a:cs typeface="Arial" panose="020B0604020202020204" pitchFamily="34" charset="0"/>
                <a:sym typeface="Oswald"/>
              </a:rPr>
              <a:t>Actividades a realizar</a:t>
            </a:r>
            <a:br>
              <a:rPr lang="es" sz="2400" dirty="0">
                <a:latin typeface="Arial" panose="020B0604020202020204" pitchFamily="34" charset="0"/>
                <a:ea typeface="Oswald"/>
                <a:cs typeface="Arial" panose="020B0604020202020204" pitchFamily="34" charset="0"/>
                <a:sym typeface="Oswald"/>
              </a:rPr>
            </a:br>
            <a:endParaRPr sz="2400" dirty="0">
              <a:latin typeface="Arial" panose="020B0604020202020204" pitchFamily="34" charset="0"/>
              <a:ea typeface="Oswald"/>
              <a:cs typeface="Arial" panose="020B0604020202020204" pitchFamily="34" charset="0"/>
              <a:sym typeface="Oswald"/>
            </a:endParaRPr>
          </a:p>
        </p:txBody>
      </p:sp>
    </p:spTree>
    <p:extLst>
      <p:ext uri="{BB962C8B-B14F-4D97-AF65-F5344CB8AC3E}">
        <p14:creationId xmlns:p14="http://schemas.microsoft.com/office/powerpoint/2010/main" val="12969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30"/>
          <p:cNvSpPr txBox="1"/>
          <p:nvPr/>
        </p:nvSpPr>
        <p:spPr>
          <a:xfrm>
            <a:off x="657979" y="1970675"/>
            <a:ext cx="5519537" cy="3117384"/>
          </a:xfrm>
          <a:prstGeom prst="rect">
            <a:avLst/>
          </a:prstGeom>
          <a:noFill/>
          <a:ln>
            <a:noFill/>
          </a:ln>
        </p:spPr>
        <p:txBody>
          <a:bodyPr spcFirstLastPara="1" wrap="square" lIns="121900" tIns="60933" rIns="121900" bIns="60933" anchor="t" anchorCtr="0">
            <a:noAutofit/>
          </a:bodyPr>
          <a:lstStyle/>
          <a:p>
            <a:pPr>
              <a:spcBef>
                <a:spcPts val="1333"/>
              </a:spcBef>
            </a:pPr>
            <a:endParaRPr sz="1400" b="1" dirty="0">
              <a:latin typeface="Arial" panose="020B0604020202020204" pitchFamily="34" charset="0"/>
              <a:ea typeface="Oswald"/>
              <a:cs typeface="Arial" panose="020B0604020202020204" pitchFamily="34" charset="0"/>
              <a:sym typeface="Oswald"/>
            </a:endParaRPr>
          </a:p>
          <a:p>
            <a:pPr>
              <a:spcBef>
                <a:spcPts val="1333"/>
              </a:spcBef>
            </a:pPr>
            <a:r>
              <a:rPr lang="es" sz="1600" b="1" dirty="0">
                <a:latin typeface="Arial" panose="020B0604020202020204" pitchFamily="34" charset="0"/>
                <a:ea typeface="Oswald"/>
                <a:cs typeface="Arial" panose="020B0604020202020204" pitchFamily="34" charset="0"/>
                <a:sym typeface="Oswald"/>
              </a:rPr>
              <a:t>Implementación de buenas prácticas:  </a:t>
            </a:r>
            <a:endParaRPr sz="1600" b="1" dirty="0">
              <a:latin typeface="Arial" panose="020B0604020202020204" pitchFamily="34" charset="0"/>
              <a:ea typeface="Oswald"/>
              <a:cs typeface="Arial" panose="020B0604020202020204" pitchFamily="34" charset="0"/>
              <a:sym typeface="Oswald"/>
            </a:endParaRPr>
          </a:p>
          <a:p>
            <a:pPr algn="just">
              <a:spcBef>
                <a:spcPts val="1333"/>
              </a:spcBef>
            </a:pPr>
            <a:r>
              <a:rPr lang="es-MX" sz="1600" dirty="0">
                <a:latin typeface="Arial" panose="020B0604020202020204" pitchFamily="34" charset="0"/>
                <a:ea typeface="Century Gothic"/>
                <a:cs typeface="Arial" panose="020B0604020202020204" pitchFamily="34" charset="0"/>
                <a:sym typeface="Century Gothic"/>
              </a:rPr>
              <a:t>Implementación de alguna actividad o iniciativa distinta a una  inspección, capacitación o charla que permita generar medidas preventivas que prevalezca en el tiempo. La importancia de esta actividad es proponer soluciones a riesgos no tratados y/o no evidenciados en los lugares de trabajo.</a:t>
            </a:r>
            <a:r>
              <a:rPr lang="es" sz="1600" dirty="0">
                <a:latin typeface="Arial" panose="020B0604020202020204" pitchFamily="34" charset="0"/>
                <a:ea typeface="Century Gothic"/>
                <a:cs typeface="Arial" panose="020B0604020202020204" pitchFamily="34" charset="0"/>
                <a:sym typeface="Century Gothic"/>
              </a:rPr>
              <a:t> </a:t>
            </a:r>
            <a:endParaRPr sz="1600" dirty="0">
              <a:latin typeface="Arial" panose="020B0604020202020204" pitchFamily="34" charset="0"/>
              <a:ea typeface="Century Gothic"/>
              <a:cs typeface="Arial" panose="020B0604020202020204" pitchFamily="34" charset="0"/>
              <a:sym typeface="Century Gothic"/>
            </a:endParaRPr>
          </a:p>
        </p:txBody>
      </p:sp>
      <p:sp>
        <p:nvSpPr>
          <p:cNvPr id="6" name="Google Shape;215;p27"/>
          <p:cNvSpPr txBox="1"/>
          <p:nvPr/>
        </p:nvSpPr>
        <p:spPr>
          <a:xfrm>
            <a:off x="926122" y="441381"/>
            <a:ext cx="6256684" cy="865204"/>
          </a:xfrm>
          <a:prstGeom prst="rect">
            <a:avLst/>
          </a:prstGeom>
          <a:noFill/>
          <a:ln>
            <a:noFill/>
          </a:ln>
        </p:spPr>
        <p:txBody>
          <a:bodyPr spcFirstLastPara="1" wrap="square" lIns="121900" tIns="60933" rIns="121900" bIns="60933" anchor="t" anchorCtr="0">
            <a:noAutofit/>
          </a:bodyPr>
          <a:lstStyle/>
          <a:p>
            <a:r>
              <a:rPr lang="es" sz="2400" b="1" dirty="0">
                <a:latin typeface="Arial" panose="020B0604020202020204" pitchFamily="34" charset="0"/>
                <a:ea typeface="Oswald"/>
                <a:cs typeface="Arial" panose="020B0604020202020204" pitchFamily="34" charset="0"/>
                <a:sym typeface="Oswald"/>
              </a:rPr>
              <a:t>Actividades a realizar</a:t>
            </a:r>
            <a:br>
              <a:rPr lang="es" sz="2400" dirty="0">
                <a:latin typeface="Arial" panose="020B0604020202020204" pitchFamily="34" charset="0"/>
                <a:ea typeface="Oswald"/>
                <a:cs typeface="Arial" panose="020B0604020202020204" pitchFamily="34" charset="0"/>
                <a:sym typeface="Oswald"/>
              </a:rPr>
            </a:br>
            <a:endParaRPr sz="2400" dirty="0">
              <a:latin typeface="Arial" panose="020B0604020202020204" pitchFamily="34" charset="0"/>
              <a:ea typeface="Oswald"/>
              <a:cs typeface="Arial" panose="020B0604020202020204" pitchFamily="34" charset="0"/>
              <a:sym typeface="Oswald"/>
            </a:endParaRPr>
          </a:p>
        </p:txBody>
      </p:sp>
    </p:spTree>
    <p:extLst>
      <p:ext uri="{BB962C8B-B14F-4D97-AF65-F5344CB8AC3E}">
        <p14:creationId xmlns:p14="http://schemas.microsoft.com/office/powerpoint/2010/main" val="179807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513861" y="1308243"/>
            <a:ext cx="9658839" cy="4278094"/>
          </a:xfrm>
          <a:prstGeom prst="rect">
            <a:avLst/>
          </a:prstGeom>
        </p:spPr>
        <p:txBody>
          <a:bodyPr wrap="square">
            <a:spAutoFit/>
          </a:bodyPr>
          <a:lstStyle>
            <a:defPPr marR="0" lvl="0" algn="l" rtl="0">
              <a:lnSpc>
                <a:spcPct val="100000"/>
              </a:lnSpc>
              <a:spcBef>
                <a:spcPts val="0"/>
              </a:spcBef>
              <a:spcAft>
                <a:spcPts val="0"/>
              </a:spcAft>
              <a:defRPr/>
            </a:defPPr>
            <a:lvl1pPr algn="just">
              <a:defRPr>
                <a:solidFill>
                  <a:schemeClr val="tx1"/>
                </a:solidFill>
                <a:latin typeface="Century Gothic"/>
                <a:ea typeface="Century Gothic"/>
                <a:cs typeface="Century Gothic"/>
              </a:defRPr>
            </a:lvl1pPr>
          </a:lstStyle>
          <a:p>
            <a:endParaRPr lang="es-CL" altLang="es-ES" sz="1600"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s-CL" sz="1600" dirty="0">
                <a:latin typeface="Arial" panose="020B0604020202020204" pitchFamily="34" charset="0"/>
                <a:cs typeface="Arial" panose="020B0604020202020204" pitchFamily="34" charset="0"/>
              </a:rPr>
              <a:t>Durante las últimas décadas nuestro país ha experimentado una serie de cambios políticos, sociales y económicos, producto de la globalización y los esfuerzos por avanzar hacia el desarrollo. Actualmente vivimos una pandemia que fue determinante para cambiar las condiciones del trabajo de las personas. Junto a ello la forma en que se desarrollaba el trabajo, y al mismo tiempo, la forma en que comprendíamos su funcionamiento, nos presenta un nuevo desafío respecto a cómo abordar la Salud Ocupacional y la Prevención de Riesgos.</a:t>
            </a:r>
          </a:p>
          <a:p>
            <a:pPr marL="457189" indent="-457189">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s-CL" sz="1600" dirty="0">
                <a:latin typeface="Arial" panose="020B0604020202020204" pitchFamily="34" charset="0"/>
                <a:cs typeface="Arial" panose="020B0604020202020204" pitchFamily="34" charset="0"/>
              </a:rPr>
              <a:t>Actualmente la tendencia en Seguridad y Salud en el trabajo está determinada no solamente por el enfrentamiento de los riesgos tradicionales (físicos, químicos y biológicos), sino también por los múltiples y diversos </a:t>
            </a:r>
            <a:r>
              <a:rPr lang="es-CL" sz="1600" b="1" dirty="0">
                <a:latin typeface="Arial" panose="020B0604020202020204" pitchFamily="34" charset="0"/>
                <a:cs typeface="Arial" panose="020B0604020202020204" pitchFamily="34" charset="0"/>
              </a:rPr>
              <a:t>factores psicosociales </a:t>
            </a:r>
            <a:r>
              <a:rPr lang="es-CL" sz="1600" dirty="0">
                <a:latin typeface="Arial" panose="020B0604020202020204" pitchFamily="34" charset="0"/>
                <a:cs typeface="Arial" panose="020B0604020202020204" pitchFamily="34" charset="0"/>
              </a:rPr>
              <a:t>inherentes a cada Empresa e Institución y a la manera en cómo estos influyen tanto en el bienestar de trabajadores y funcionarios.</a:t>
            </a:r>
          </a:p>
          <a:p>
            <a:pPr marL="457189" indent="-457189">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s-CL" sz="1600" dirty="0">
                <a:latin typeface="Arial" panose="020B0604020202020204" pitchFamily="34" charset="0"/>
                <a:cs typeface="Arial" panose="020B0604020202020204" pitchFamily="34" charset="0"/>
              </a:rPr>
              <a:t>Las intervenciones en factores psicosociales forman parte de la gestión global de la seguridad y salud en el trabajo, por lo que su abordaje contribuye a optimizar la gestión de riesgos en la Empresa/Institución, específicamente en la salud mental en el trabajo.</a:t>
            </a:r>
          </a:p>
          <a:p>
            <a:pPr marL="457189" indent="-457189">
              <a:buFont typeface="Arial" panose="020B0604020202020204" pitchFamily="34" charset="0"/>
              <a:buChar char="•"/>
            </a:pPr>
            <a:endParaRPr lang="es-CL" altLang="es-ES" sz="1600" dirty="0">
              <a:latin typeface="Arial" panose="020B0604020202020204" pitchFamily="34" charset="0"/>
              <a:cs typeface="Arial" panose="020B0604020202020204" pitchFamily="34" charset="0"/>
            </a:endParaRPr>
          </a:p>
        </p:txBody>
      </p:sp>
      <p:sp>
        <p:nvSpPr>
          <p:cNvPr id="5" name="Rectángulo 4"/>
          <p:cNvSpPr/>
          <p:nvPr/>
        </p:nvSpPr>
        <p:spPr>
          <a:xfrm>
            <a:off x="742461" y="445979"/>
            <a:ext cx="4750777" cy="523220"/>
          </a:xfrm>
          <a:prstGeom prst="rect">
            <a:avLst/>
          </a:prstGeom>
        </p:spPr>
        <p:txBody>
          <a:bodyPr wrap="square">
            <a:spAutoFit/>
          </a:bodyPr>
          <a:lstStyle/>
          <a:p>
            <a:r>
              <a:rPr lang="es-CL" altLang="es-ES" sz="2800" b="1" dirty="0">
                <a:latin typeface="Arial" panose="020B0604020202020204" pitchFamily="34" charset="0"/>
                <a:ea typeface="Verdana" panose="020B0604030504040204" pitchFamily="34" charset="0"/>
                <a:cs typeface="Arial" panose="020B0604020202020204" pitchFamily="34" charset="0"/>
              </a:rPr>
              <a:t>Factores Psicosociales</a:t>
            </a:r>
            <a:endParaRPr lang="es-CL" sz="2800" dirty="0"/>
          </a:p>
        </p:txBody>
      </p:sp>
    </p:spTree>
    <p:extLst>
      <p:ext uri="{BB962C8B-B14F-4D97-AF65-F5344CB8AC3E}">
        <p14:creationId xmlns:p14="http://schemas.microsoft.com/office/powerpoint/2010/main" val="12639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5;p27"/>
          <p:cNvSpPr txBox="1"/>
          <p:nvPr/>
        </p:nvSpPr>
        <p:spPr>
          <a:xfrm>
            <a:off x="926122" y="441381"/>
            <a:ext cx="6256684" cy="865204"/>
          </a:xfrm>
          <a:prstGeom prst="rect">
            <a:avLst/>
          </a:prstGeom>
          <a:noFill/>
          <a:ln>
            <a:noFill/>
          </a:ln>
        </p:spPr>
        <p:txBody>
          <a:bodyPr spcFirstLastPara="1" wrap="square" lIns="121900" tIns="60933" rIns="121900" bIns="60933" anchor="t" anchorCtr="0">
            <a:noAutofit/>
          </a:bodyPr>
          <a:lstStyle/>
          <a:p>
            <a:r>
              <a:rPr lang="es" sz="2400" b="1" dirty="0">
                <a:latin typeface="Arial" panose="020B0604020202020204" pitchFamily="34" charset="0"/>
                <a:ea typeface="Oswald"/>
                <a:cs typeface="Arial" panose="020B0604020202020204" pitchFamily="34" charset="0"/>
                <a:sym typeface="Oswald"/>
              </a:rPr>
              <a:t>Actividades a realizar</a:t>
            </a:r>
            <a:br>
              <a:rPr lang="es" sz="2400" dirty="0">
                <a:latin typeface="Arial" panose="020B0604020202020204" pitchFamily="34" charset="0"/>
                <a:ea typeface="Oswald"/>
                <a:cs typeface="Arial" panose="020B0604020202020204" pitchFamily="34" charset="0"/>
                <a:sym typeface="Oswald"/>
              </a:rPr>
            </a:br>
            <a:endParaRPr sz="2400" dirty="0">
              <a:latin typeface="Arial" panose="020B0604020202020204" pitchFamily="34" charset="0"/>
              <a:ea typeface="Oswald"/>
              <a:cs typeface="Arial" panose="020B0604020202020204" pitchFamily="34" charset="0"/>
              <a:sym typeface="Oswald"/>
            </a:endParaRPr>
          </a:p>
        </p:txBody>
      </p:sp>
      <p:sp>
        <p:nvSpPr>
          <p:cNvPr id="6" name="Google Shape;240;p30">
            <a:extLst>
              <a:ext uri="{FF2B5EF4-FFF2-40B4-BE49-F238E27FC236}">
                <a16:creationId xmlns:a16="http://schemas.microsoft.com/office/drawing/2014/main" id="{B144B588-30E2-8CF2-95B4-AC30BF6F02A8}"/>
              </a:ext>
            </a:extLst>
          </p:cNvPr>
          <p:cNvSpPr txBox="1"/>
          <p:nvPr/>
        </p:nvSpPr>
        <p:spPr>
          <a:xfrm>
            <a:off x="667504" y="1870308"/>
            <a:ext cx="5933321" cy="3117384"/>
          </a:xfrm>
          <a:prstGeom prst="rect">
            <a:avLst/>
          </a:prstGeom>
          <a:noFill/>
          <a:ln>
            <a:noFill/>
          </a:ln>
        </p:spPr>
        <p:txBody>
          <a:bodyPr spcFirstLastPara="1" wrap="square" lIns="121900" tIns="60933" rIns="121900" bIns="60933" anchor="t" anchorCtr="0">
            <a:noAutofit/>
          </a:bodyPr>
          <a:lstStyle/>
          <a:p>
            <a:pPr>
              <a:spcBef>
                <a:spcPts val="1333"/>
              </a:spcBef>
            </a:pPr>
            <a:r>
              <a:rPr lang="es-MX" sz="1600" b="1" dirty="0">
                <a:latin typeface="Arial" panose="020B0604020202020204" pitchFamily="34" charset="0"/>
                <a:ea typeface="Oswald"/>
                <a:cs typeface="Arial" panose="020B0604020202020204" pitchFamily="34" charset="0"/>
                <a:sym typeface="Oswald"/>
              </a:rPr>
              <a:t>Protocolo de Vigilancia de Riesgos Psicosociales en el Trabajo:</a:t>
            </a:r>
            <a:br>
              <a:rPr lang="es-MX" sz="1600" b="1" dirty="0">
                <a:latin typeface="Arial" panose="020B0604020202020204" pitchFamily="34" charset="0"/>
                <a:ea typeface="Oswald"/>
                <a:cs typeface="Arial" panose="020B0604020202020204" pitchFamily="34" charset="0"/>
                <a:sym typeface="Oswald"/>
              </a:rPr>
            </a:br>
            <a:r>
              <a:rPr lang="es" sz="1600" b="1" dirty="0">
                <a:latin typeface="Arial" panose="020B0604020202020204" pitchFamily="34" charset="0"/>
                <a:ea typeface="Oswald"/>
                <a:cs typeface="Arial" panose="020B0604020202020204" pitchFamily="34" charset="0"/>
                <a:sym typeface="Oswald"/>
              </a:rPr>
              <a:t>  </a:t>
            </a:r>
            <a:endParaRPr sz="1600" b="1" dirty="0">
              <a:latin typeface="Arial" panose="020B0604020202020204" pitchFamily="34" charset="0"/>
              <a:ea typeface="Oswald"/>
              <a:cs typeface="Arial" panose="020B0604020202020204" pitchFamily="34" charset="0"/>
              <a:sym typeface="Oswald"/>
            </a:endParaRPr>
          </a:p>
          <a:p>
            <a:pPr algn="just">
              <a:spcBef>
                <a:spcPts val="1333"/>
              </a:spcBef>
            </a:pPr>
            <a:r>
              <a:rPr lang="es-MX" sz="1600" dirty="0">
                <a:latin typeface="Arial" panose="020B0604020202020204" pitchFamily="34" charset="0"/>
                <a:ea typeface="Century Gothic"/>
                <a:cs typeface="Arial" panose="020B0604020202020204" pitchFamily="34" charset="0"/>
                <a:sym typeface="Century Gothic"/>
              </a:rPr>
              <a:t>Diseño e implementación del Protocolo de Vigilancia de Riesgos Psicosociales en el Trabajo, en los centros de trabajo de la empresa o institución, formando sus comités de aplicación, promoviendo el diálogo social de todos los actores del lugar de trabajo para el diseño de la Matriz que contenga las medidas a implementar que potencien factores protectores o eliminen o reduzcan los riesgos psicosociales.</a:t>
            </a:r>
            <a:r>
              <a:rPr lang="es" sz="1600" dirty="0">
                <a:latin typeface="Arial" panose="020B0604020202020204" pitchFamily="34" charset="0"/>
                <a:ea typeface="Century Gothic"/>
                <a:cs typeface="Arial" panose="020B0604020202020204" pitchFamily="34" charset="0"/>
                <a:sym typeface="Century Gothic"/>
              </a:rPr>
              <a:t> </a:t>
            </a:r>
            <a:endParaRPr sz="1600" dirty="0">
              <a:latin typeface="Arial" panose="020B0604020202020204" pitchFamily="34" charset="0"/>
              <a:ea typeface="Century Gothic"/>
              <a:cs typeface="Arial" panose="020B0604020202020204" pitchFamily="34" charset="0"/>
              <a:sym typeface="Century Gothic"/>
            </a:endParaRPr>
          </a:p>
        </p:txBody>
      </p:sp>
    </p:spTree>
    <p:extLst>
      <p:ext uri="{BB962C8B-B14F-4D97-AF65-F5344CB8AC3E}">
        <p14:creationId xmlns:p14="http://schemas.microsoft.com/office/powerpoint/2010/main" val="89004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1"/>
          <p:cNvSpPr txBox="1"/>
          <p:nvPr/>
        </p:nvSpPr>
        <p:spPr>
          <a:xfrm>
            <a:off x="567742" y="1306585"/>
            <a:ext cx="6079774" cy="5087600"/>
          </a:xfrm>
          <a:prstGeom prst="rect">
            <a:avLst/>
          </a:prstGeom>
          <a:noFill/>
          <a:ln>
            <a:noFill/>
          </a:ln>
        </p:spPr>
        <p:txBody>
          <a:bodyPr spcFirstLastPara="1" wrap="square" lIns="121900" tIns="60933" rIns="121900" bIns="60933" anchor="t" anchorCtr="0">
            <a:noAutofit/>
          </a:bodyPr>
          <a:lstStyle/>
          <a:p>
            <a:pPr>
              <a:spcBef>
                <a:spcPts val="1333"/>
              </a:spcBef>
            </a:pPr>
            <a:r>
              <a:rPr lang="es" sz="1600" b="1" dirty="0">
                <a:latin typeface="Arial" panose="020B0604020202020204" pitchFamily="34" charset="0"/>
                <a:ea typeface="Oswald"/>
                <a:cs typeface="Arial" panose="020B0604020202020204" pitchFamily="34" charset="0"/>
                <a:sym typeface="Oswald"/>
              </a:rPr>
              <a:t>Actividades preventivas con la familia y/o comunidad:</a:t>
            </a:r>
            <a:endParaRPr sz="1600" b="1" dirty="0">
              <a:latin typeface="Arial" panose="020B0604020202020204" pitchFamily="34" charset="0"/>
              <a:ea typeface="Oswald"/>
              <a:cs typeface="Arial" panose="020B0604020202020204" pitchFamily="34" charset="0"/>
              <a:sym typeface="Oswald"/>
            </a:endParaRPr>
          </a:p>
          <a:p>
            <a:pPr algn="just">
              <a:spcBef>
                <a:spcPts val="1333"/>
              </a:spcBef>
            </a:pPr>
            <a:r>
              <a:rPr lang="es-MX" sz="1600" dirty="0">
                <a:latin typeface="Arial" panose="020B0604020202020204" pitchFamily="34" charset="0"/>
                <a:ea typeface="Century Gothic"/>
                <a:cs typeface="Arial" panose="020B0604020202020204" pitchFamily="34" charset="0"/>
                <a:sym typeface="Century Gothic"/>
              </a:rPr>
              <a:t>Difundir y hacer partícipe de la campaña a las familias de sus trabajadores y/o comunidad, mediante la creación de productos relacionados con la campaña, como son afiches, canciones, dibujos y esculturas entre otros.</a:t>
            </a:r>
            <a:endParaRPr lang="es" sz="1600" b="1" dirty="0">
              <a:latin typeface="Arial" panose="020B0604020202020204" pitchFamily="34" charset="0"/>
              <a:ea typeface="Oswald"/>
              <a:cs typeface="Arial" panose="020B0604020202020204" pitchFamily="34" charset="0"/>
              <a:sym typeface="Oswald"/>
            </a:endParaRPr>
          </a:p>
          <a:p>
            <a:pPr algn="just">
              <a:spcBef>
                <a:spcPts val="1333"/>
              </a:spcBef>
            </a:pPr>
            <a:endParaRPr lang="es" sz="1600" b="1" dirty="0">
              <a:latin typeface="Arial" panose="020B0604020202020204" pitchFamily="34" charset="0"/>
              <a:ea typeface="Oswald"/>
              <a:cs typeface="Arial" panose="020B0604020202020204" pitchFamily="34" charset="0"/>
              <a:sym typeface="Oswald"/>
            </a:endParaRPr>
          </a:p>
          <a:p>
            <a:pPr algn="just">
              <a:spcBef>
                <a:spcPts val="1333"/>
              </a:spcBef>
            </a:pPr>
            <a:r>
              <a:rPr lang="es" sz="1600" b="1" dirty="0">
                <a:latin typeface="Arial" panose="020B0604020202020204" pitchFamily="34" charset="0"/>
                <a:ea typeface="Oswald"/>
                <a:cs typeface="Arial" panose="020B0604020202020204" pitchFamily="34" charset="0"/>
                <a:sym typeface="Oswald"/>
              </a:rPr>
              <a:t>Cierre interno de campaña:</a:t>
            </a:r>
            <a:endParaRPr sz="1600" b="1" dirty="0">
              <a:latin typeface="Arial" panose="020B0604020202020204" pitchFamily="34" charset="0"/>
              <a:ea typeface="Oswald"/>
              <a:cs typeface="Arial" panose="020B0604020202020204" pitchFamily="34" charset="0"/>
              <a:sym typeface="Oswald"/>
            </a:endParaRPr>
          </a:p>
          <a:p>
            <a:pPr algn="just">
              <a:spcBef>
                <a:spcPts val="1333"/>
              </a:spcBef>
            </a:pPr>
            <a:r>
              <a:rPr lang="es-MX" sz="1600" dirty="0">
                <a:latin typeface="Arial" panose="020B0604020202020204" pitchFamily="34" charset="0"/>
                <a:ea typeface="Century Gothic"/>
                <a:cs typeface="Arial" panose="020B0604020202020204" pitchFamily="34" charset="0"/>
                <a:sym typeface="Century Gothic"/>
              </a:rPr>
              <a:t>Realizar el cierre interno de la campaña, comunicando a la organización los objetivos logrados y oportunidades de mejora, agradeciendo la participación de todos los colaboradores. Si la empresa consideró premiar a los trabajadores destacados, ésta  es una buena instancia para realizarlo.</a:t>
            </a:r>
            <a:endParaRPr sz="1600" dirty="0">
              <a:latin typeface="Arial" panose="020B0604020202020204" pitchFamily="34" charset="0"/>
              <a:ea typeface="Century Gothic"/>
              <a:cs typeface="Arial" panose="020B0604020202020204" pitchFamily="34" charset="0"/>
              <a:sym typeface="Century Gothic"/>
            </a:endParaRPr>
          </a:p>
          <a:p>
            <a:pPr>
              <a:spcBef>
                <a:spcPts val="1333"/>
              </a:spcBef>
            </a:pPr>
            <a:endParaRPr sz="1600" dirty="0">
              <a:latin typeface="Arial" panose="020B0604020202020204" pitchFamily="34" charset="0"/>
              <a:ea typeface="Century Gothic"/>
              <a:cs typeface="Arial" panose="020B0604020202020204" pitchFamily="34" charset="0"/>
              <a:sym typeface="Century Gothic"/>
            </a:endParaRPr>
          </a:p>
          <a:p>
            <a:pPr>
              <a:spcBef>
                <a:spcPts val="1333"/>
              </a:spcBef>
            </a:pPr>
            <a:endParaRPr sz="1600" dirty="0">
              <a:latin typeface="Arial" panose="020B0604020202020204" pitchFamily="34" charset="0"/>
              <a:ea typeface="Century Gothic"/>
              <a:cs typeface="Arial" panose="020B0604020202020204" pitchFamily="34" charset="0"/>
              <a:sym typeface="Century Gothic"/>
            </a:endParaRPr>
          </a:p>
          <a:p>
            <a:pPr marL="457189" indent="-335270">
              <a:spcBef>
                <a:spcPts val="1333"/>
              </a:spcBef>
            </a:pPr>
            <a:endParaRPr sz="1600" dirty="0">
              <a:latin typeface="Arial" panose="020B0604020202020204" pitchFamily="34" charset="0"/>
              <a:ea typeface="Century Gothic"/>
              <a:cs typeface="Arial" panose="020B0604020202020204" pitchFamily="34" charset="0"/>
              <a:sym typeface="Century Gothic"/>
            </a:endParaRPr>
          </a:p>
          <a:p>
            <a:pPr marL="457189" indent="-335270">
              <a:spcBef>
                <a:spcPts val="1333"/>
              </a:spcBef>
            </a:pPr>
            <a:endParaRPr sz="1600" dirty="0">
              <a:latin typeface="Arial" panose="020B0604020202020204" pitchFamily="34" charset="0"/>
              <a:ea typeface="Century Gothic"/>
              <a:cs typeface="Arial" panose="020B0604020202020204" pitchFamily="34" charset="0"/>
              <a:sym typeface="Century Gothic"/>
            </a:endParaRPr>
          </a:p>
        </p:txBody>
      </p:sp>
      <p:sp>
        <p:nvSpPr>
          <p:cNvPr id="5" name="Google Shape;215;p27"/>
          <p:cNvSpPr txBox="1"/>
          <p:nvPr/>
        </p:nvSpPr>
        <p:spPr>
          <a:xfrm>
            <a:off x="926122" y="441381"/>
            <a:ext cx="6256684" cy="865204"/>
          </a:xfrm>
          <a:prstGeom prst="rect">
            <a:avLst/>
          </a:prstGeom>
          <a:noFill/>
          <a:ln>
            <a:noFill/>
          </a:ln>
        </p:spPr>
        <p:txBody>
          <a:bodyPr spcFirstLastPara="1" wrap="square" lIns="121900" tIns="60933" rIns="121900" bIns="60933" anchor="t" anchorCtr="0">
            <a:noAutofit/>
          </a:bodyPr>
          <a:lstStyle/>
          <a:p>
            <a:r>
              <a:rPr lang="es" sz="2400" b="1" dirty="0">
                <a:latin typeface="Arial" panose="020B0604020202020204" pitchFamily="34" charset="0"/>
                <a:ea typeface="Oswald"/>
                <a:cs typeface="Arial" panose="020B0604020202020204" pitchFamily="34" charset="0"/>
                <a:sym typeface="Oswald"/>
              </a:rPr>
              <a:t>Actividades a realizar</a:t>
            </a:r>
            <a:br>
              <a:rPr lang="es" sz="2400" dirty="0">
                <a:latin typeface="Arial" panose="020B0604020202020204" pitchFamily="34" charset="0"/>
                <a:ea typeface="Oswald"/>
                <a:cs typeface="Arial" panose="020B0604020202020204" pitchFamily="34" charset="0"/>
                <a:sym typeface="Oswald"/>
              </a:rPr>
            </a:br>
            <a:endParaRPr sz="2400" dirty="0">
              <a:latin typeface="Arial" panose="020B0604020202020204" pitchFamily="34" charset="0"/>
              <a:ea typeface="Oswald"/>
              <a:cs typeface="Arial" panose="020B0604020202020204" pitchFamily="34" charset="0"/>
              <a:sym typeface="Oswald"/>
            </a:endParaRPr>
          </a:p>
        </p:txBody>
      </p:sp>
    </p:spTree>
    <p:extLst>
      <p:ext uri="{BB962C8B-B14F-4D97-AF65-F5344CB8AC3E}">
        <p14:creationId xmlns:p14="http://schemas.microsoft.com/office/powerpoint/2010/main" val="409581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5;p27">
            <a:extLst>
              <a:ext uri="{FF2B5EF4-FFF2-40B4-BE49-F238E27FC236}">
                <a16:creationId xmlns:a16="http://schemas.microsoft.com/office/drawing/2014/main" id="{431BE7F0-200B-27BB-3557-A36EA91BDCE9}"/>
              </a:ext>
            </a:extLst>
          </p:cNvPr>
          <p:cNvSpPr txBox="1"/>
          <p:nvPr/>
        </p:nvSpPr>
        <p:spPr>
          <a:xfrm>
            <a:off x="660308" y="441381"/>
            <a:ext cx="6256684" cy="865204"/>
          </a:xfrm>
          <a:prstGeom prst="rect">
            <a:avLst/>
          </a:prstGeom>
          <a:noFill/>
          <a:ln>
            <a:noFill/>
          </a:ln>
        </p:spPr>
        <p:txBody>
          <a:bodyPr spcFirstLastPara="1" wrap="square" lIns="121900" tIns="60933" rIns="121900" bIns="60933" anchor="t" anchorCtr="0">
            <a:noAutofit/>
          </a:bodyPr>
          <a:lstStyle/>
          <a:p>
            <a:r>
              <a:rPr lang="es" sz="2400" b="1" dirty="0">
                <a:latin typeface="Arial"/>
                <a:cs typeface="Arial"/>
                <a:sym typeface="Oswald"/>
              </a:rPr>
              <a:t>Consideraciones finales</a:t>
            </a:r>
            <a:endParaRPr lang="es" sz="2400" b="1" dirty="0">
              <a:latin typeface="Arial"/>
              <a:cs typeface="Arial"/>
            </a:endParaRPr>
          </a:p>
        </p:txBody>
      </p:sp>
      <p:sp>
        <p:nvSpPr>
          <p:cNvPr id="5" name="Google Shape;248;p31">
            <a:extLst>
              <a:ext uri="{FF2B5EF4-FFF2-40B4-BE49-F238E27FC236}">
                <a16:creationId xmlns:a16="http://schemas.microsoft.com/office/drawing/2014/main" id="{306D3132-E314-A89E-69AD-691A75BB161A}"/>
              </a:ext>
            </a:extLst>
          </p:cNvPr>
          <p:cNvSpPr txBox="1"/>
          <p:nvPr/>
        </p:nvSpPr>
        <p:spPr>
          <a:xfrm>
            <a:off x="563312" y="1224182"/>
            <a:ext cx="10981974" cy="4478000"/>
          </a:xfrm>
          <a:prstGeom prst="rect">
            <a:avLst/>
          </a:prstGeom>
          <a:noFill/>
          <a:ln w="28575">
            <a:noFill/>
          </a:ln>
        </p:spPr>
        <p:txBody>
          <a:bodyPr spcFirstLastPara="1" wrap="square" lIns="121900" tIns="60933" rIns="121900" bIns="60933" anchor="t" anchorCtr="0">
            <a:noAutofit/>
          </a:bodyPr>
          <a:lstStyle/>
          <a:p>
            <a:pPr>
              <a:spcBef>
                <a:spcPts val="1333"/>
              </a:spcBef>
            </a:pPr>
            <a:r>
              <a:rPr lang="es" sz="1600" b="1" dirty="0">
                <a:latin typeface="Arial"/>
                <a:cs typeface="Arial"/>
                <a:sym typeface="Oswald"/>
              </a:rPr>
              <a:t>IMPORTANTE:</a:t>
            </a:r>
            <a:endParaRPr lang="es-ES" dirty="0">
              <a:latin typeface="Calibri"/>
              <a:cs typeface="Calibri"/>
              <a:sym typeface="Oswald"/>
            </a:endParaRPr>
          </a:p>
          <a:p>
            <a:pPr>
              <a:spcBef>
                <a:spcPts val="1333"/>
              </a:spcBef>
            </a:pPr>
            <a:r>
              <a:rPr lang="es" sz="1600" b="1" dirty="0">
                <a:latin typeface="Arial"/>
                <a:cs typeface="Arial"/>
                <a:sym typeface="Oswald"/>
              </a:rPr>
              <a:t>Carácter de las intervenciones:</a:t>
            </a:r>
            <a:endParaRPr lang="es-ES" dirty="0">
              <a:cs typeface="Calibri"/>
            </a:endParaRPr>
          </a:p>
          <a:p>
            <a:pPr algn="just">
              <a:spcBef>
                <a:spcPts val="1333"/>
              </a:spcBef>
            </a:pPr>
            <a:r>
              <a:rPr lang="es-MX" sz="1600" dirty="0">
                <a:latin typeface="Arial"/>
                <a:ea typeface="Oswald"/>
                <a:cs typeface="Arial"/>
                <a:sym typeface="Century Gothic"/>
              </a:rPr>
              <a:t>Las actividades antes mencionadas constituyen una orientación general de iniciativas que podrían ser llevadas a cabo por la empresa o institución. Es importante señalar que </a:t>
            </a:r>
            <a:r>
              <a:rPr lang="es-MX" sz="1600" b="1" dirty="0">
                <a:latin typeface="Arial"/>
                <a:ea typeface="Oswald"/>
                <a:cs typeface="Arial"/>
                <a:sym typeface="Century Gothic"/>
              </a:rPr>
              <a:t>no son las únicas actividades posibles</a:t>
            </a:r>
            <a:r>
              <a:rPr lang="es-MX" sz="1600" dirty="0">
                <a:latin typeface="Arial"/>
                <a:ea typeface="Oswald"/>
                <a:cs typeface="Arial"/>
                <a:sym typeface="Century Gothic"/>
              </a:rPr>
              <a:t> ya que esto dependerá de la realidad organizacional, sin embargo, existen algunos elementos importantes que deben ser tomados en cuenta en relación a dichas actividades:</a:t>
            </a:r>
            <a:endParaRPr lang="es-MX" sz="1600" dirty="0">
              <a:latin typeface="Arial" panose="020B0604020202020204" pitchFamily="34" charset="0"/>
              <a:ea typeface="Oswald"/>
              <a:cs typeface="Arial" panose="020B0604020202020204" pitchFamily="34" charset="0"/>
            </a:endParaRPr>
          </a:p>
          <a:p>
            <a:pPr marL="342900" indent="-342900" algn="just">
              <a:spcBef>
                <a:spcPts val="1333"/>
              </a:spcBef>
              <a:buAutoNum type="arabicPeriod"/>
            </a:pPr>
            <a:r>
              <a:rPr lang="es-MX" sz="1600" dirty="0">
                <a:latin typeface="Arial"/>
                <a:ea typeface="Oswald"/>
                <a:cs typeface="Arial"/>
              </a:rPr>
              <a:t>Deben ser actividades cuyo fin sea la prevención de enfermedades de salud mental y la promoción de ambientes de trabajo seguros y saludables.</a:t>
            </a:r>
          </a:p>
          <a:p>
            <a:pPr marL="342900" indent="-342900" algn="just">
              <a:spcBef>
                <a:spcPts val="1333"/>
              </a:spcBef>
              <a:buAutoNum type="arabicPeriod"/>
            </a:pPr>
            <a:r>
              <a:rPr lang="es-MX" sz="1600" dirty="0">
                <a:latin typeface="Arial"/>
                <a:ea typeface="Oswald"/>
                <a:cs typeface="Arial"/>
              </a:rPr>
              <a:t>Las actividades que se realicen deben apuntar al origen del riesgo y por tanto estar orientadas al contexto organizacional, es decir a aquellas condiciones del espacio de trabajo que podrían, eventualmente, constituir un riesgo.</a:t>
            </a:r>
          </a:p>
          <a:p>
            <a:pPr marL="342900" indent="-342900" algn="just">
              <a:spcBef>
                <a:spcPts val="1333"/>
              </a:spcBef>
              <a:buAutoNum type="arabicPeriod"/>
            </a:pPr>
            <a:r>
              <a:rPr lang="es-MX" sz="1600" dirty="0">
                <a:latin typeface="Arial"/>
                <a:ea typeface="Century Gothic"/>
                <a:cs typeface="Arial"/>
              </a:rPr>
              <a:t>Aquellas iniciativas que estén orientadas exclusivamente a cambiar el comportamiento de los trabajadores o funcionarios no serán consideradas como parte de esta campaña entendiendo que tendrán un efecto muy acotado y no persiguen necesariamente el origen del riesgo.</a:t>
            </a:r>
            <a:endParaRPr lang="es-MX" sz="1600" dirty="0">
              <a:latin typeface="Arial" panose="020B0604020202020204" pitchFamily="34" charset="0"/>
              <a:ea typeface="Century Gothic"/>
              <a:cs typeface="Arial" panose="020B0604020202020204" pitchFamily="34" charset="0"/>
            </a:endParaRPr>
          </a:p>
        </p:txBody>
      </p:sp>
    </p:spTree>
    <p:extLst>
      <p:ext uri="{BB962C8B-B14F-4D97-AF65-F5344CB8AC3E}">
        <p14:creationId xmlns:p14="http://schemas.microsoft.com/office/powerpoint/2010/main" val="354516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3"/>
          <p:cNvSpPr txBox="1"/>
          <p:nvPr/>
        </p:nvSpPr>
        <p:spPr>
          <a:xfrm>
            <a:off x="1508601" y="1998944"/>
            <a:ext cx="9226074" cy="1639606"/>
          </a:xfrm>
          <a:prstGeom prst="rect">
            <a:avLst/>
          </a:prstGeom>
          <a:noFill/>
          <a:ln>
            <a:noFill/>
          </a:ln>
          <a:effectLst/>
        </p:spPr>
        <p:txBody>
          <a:bodyPr spcFirstLastPara="1" wrap="square" lIns="121900" tIns="121900" rIns="121900" bIns="121900" anchor="t" anchorCtr="0">
            <a:noAutofit/>
          </a:bodyPr>
          <a:lstStyle/>
          <a:p>
            <a:pPr algn="ctr">
              <a:buClr>
                <a:srgbClr val="000000"/>
              </a:buClr>
            </a:pPr>
            <a:r>
              <a:rPr lang="es" sz="3200" b="1" dirty="0">
                <a:solidFill>
                  <a:schemeClr val="bg1"/>
                </a:solidFill>
                <a:latin typeface="Arial" panose="020B0604020202020204" pitchFamily="34" charset="0"/>
                <a:ea typeface="Oswald"/>
                <a:cs typeface="Arial" panose="020B0604020202020204" pitchFamily="34" charset="0"/>
                <a:sym typeface="Oswald"/>
              </a:rPr>
              <a:t>Agradecemos vuestro compromiso y les invitamos a trabajar en conjunto por el bienestar y protección de</a:t>
            </a:r>
            <a:endParaRPr sz="1400" dirty="0">
              <a:solidFill>
                <a:schemeClr val="bg1"/>
              </a:solidFill>
              <a:latin typeface="Arial" panose="020B0604020202020204" pitchFamily="34" charset="0"/>
              <a:ea typeface="Oswald"/>
              <a:cs typeface="Arial" panose="020B0604020202020204" pitchFamily="34" charset="0"/>
              <a:sym typeface="Oswald"/>
            </a:endParaRPr>
          </a:p>
          <a:p>
            <a:endParaRPr sz="1400"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3361908" y="3777734"/>
            <a:ext cx="5519460" cy="523220"/>
          </a:xfrm>
          <a:prstGeom prst="rect">
            <a:avLst/>
          </a:prstGeom>
          <a:solidFill>
            <a:schemeClr val="bg1"/>
          </a:solidFill>
        </p:spPr>
        <p:txBody>
          <a:bodyPr wrap="none">
            <a:spAutoFit/>
          </a:bodyPr>
          <a:lstStyle/>
          <a:p>
            <a:pPr algn="ctr">
              <a:buClr>
                <a:srgbClr val="000000"/>
              </a:buClr>
            </a:pPr>
            <a:r>
              <a:rPr lang="es-CL" sz="2800" b="1" dirty="0">
                <a:solidFill>
                  <a:srgbClr val="00ACC0"/>
                </a:solidFill>
                <a:latin typeface="Arial" panose="020B0604020202020204" pitchFamily="34" charset="0"/>
                <a:ea typeface="Oswald"/>
                <a:cs typeface="Arial" panose="020B0604020202020204" pitchFamily="34" charset="0"/>
                <a:sym typeface="Oswald"/>
              </a:rPr>
              <a:t>los trabajadores y funcionarios</a:t>
            </a:r>
            <a:endParaRPr lang="es-CL" sz="1200" dirty="0">
              <a:solidFill>
                <a:srgbClr val="00ACC0"/>
              </a:solidFill>
              <a:latin typeface="Arial" panose="020B0604020202020204" pitchFamily="34" charset="0"/>
              <a:ea typeface="Oswald"/>
              <a:cs typeface="Arial" panose="020B0604020202020204" pitchFamily="34" charset="0"/>
              <a:sym typeface="Oswald"/>
            </a:endParaRPr>
          </a:p>
        </p:txBody>
      </p:sp>
    </p:spTree>
    <p:extLst>
      <p:ext uri="{BB962C8B-B14F-4D97-AF65-F5344CB8AC3E}">
        <p14:creationId xmlns:p14="http://schemas.microsoft.com/office/powerpoint/2010/main" val="349716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1037" y="442873"/>
            <a:ext cx="2974307" cy="461665"/>
          </a:xfrm>
          <a:prstGeom prst="rect">
            <a:avLst/>
          </a:prstGeom>
          <a:noFill/>
        </p:spPr>
        <p:txBody>
          <a:bodyPr wrap="square" rtlCol="0">
            <a:spAutoFit/>
          </a:bodyPr>
          <a:lstStyle/>
          <a:p>
            <a:r>
              <a:rPr lang="es-CL" sz="2400" b="1" dirty="0">
                <a:latin typeface="Arial" panose="020B0604020202020204" pitchFamily="34" charset="0"/>
                <a:cs typeface="Arial" panose="020B0604020202020204" pitchFamily="34" charset="0"/>
              </a:rPr>
              <a:t>Referencias</a:t>
            </a:r>
          </a:p>
        </p:txBody>
      </p:sp>
      <p:sp>
        <p:nvSpPr>
          <p:cNvPr id="3" name="CuadroTexto 2"/>
          <p:cNvSpPr txBox="1"/>
          <p:nvPr/>
        </p:nvSpPr>
        <p:spPr>
          <a:xfrm>
            <a:off x="681037" y="1582340"/>
            <a:ext cx="10829925" cy="3693319"/>
          </a:xfrm>
          <a:prstGeom prst="rect">
            <a:avLst/>
          </a:prstGeom>
          <a:noFill/>
        </p:spPr>
        <p:txBody>
          <a:bodyPr wrap="square" lIns="91440" tIns="45720" rIns="91440" bIns="45720" rtlCol="0" anchor="t">
            <a:spAutoFit/>
          </a:bodyPr>
          <a:lstStyle/>
          <a:p>
            <a:pPr algn="just"/>
            <a:endParaRPr lang="es-CL" dirty="0"/>
          </a:p>
          <a:p>
            <a:pPr algn="just"/>
            <a:r>
              <a:rPr lang="es-CL" dirty="0"/>
              <a:t>Dipol.minsal.cl. 2022. </a:t>
            </a:r>
            <a:r>
              <a:rPr lang="es-CL" i="1" dirty="0"/>
              <a:t>Protocolo de Vigilancia de Riesgos Psicosociales en el Trabajo</a:t>
            </a:r>
            <a:r>
              <a:rPr lang="es-CL" dirty="0"/>
              <a:t>. [online] </a:t>
            </a:r>
            <a:r>
              <a:rPr lang="es-CL" dirty="0" err="1"/>
              <a:t>Available</a:t>
            </a:r>
            <a:r>
              <a:rPr lang="es-CL" dirty="0"/>
              <a:t> at:</a:t>
            </a:r>
          </a:p>
          <a:p>
            <a:pPr algn="just"/>
            <a:r>
              <a:rPr lang="es-CL" dirty="0">
                <a:ea typeface="+mn-lt"/>
                <a:cs typeface="+mn-lt"/>
                <a:hlinkClick r:id="rId2"/>
              </a:rPr>
              <a:t>https://www.mutual.cl/portal/wcm/connect/311a6d5b-e8e5-4fa8-965b-01f2863c2b52/20221110-protocolo-psicosocial.pdf?MOD=AJPERES&amp;CVID=okgKpIz</a:t>
            </a:r>
            <a:endParaRPr lang="es-CL">
              <a:cs typeface="Calibri"/>
            </a:endParaRPr>
          </a:p>
          <a:p>
            <a:pPr algn="just"/>
            <a:r>
              <a:rPr lang="es-CL" dirty="0"/>
              <a:t>	</a:t>
            </a:r>
          </a:p>
          <a:p>
            <a:r>
              <a:rPr lang="es-CL" dirty="0"/>
              <a:t>Ilo.org. 2020. </a:t>
            </a:r>
            <a:r>
              <a:rPr lang="es-CL" i="1" dirty="0"/>
              <a:t>Gestión de los riesgos psicosociales relacionados con el trabajo durante la pandemia de COVID-19</a:t>
            </a:r>
            <a:r>
              <a:rPr lang="es-CL" dirty="0"/>
              <a:t>. [online] </a:t>
            </a:r>
            <a:r>
              <a:rPr lang="es-CL" dirty="0" err="1"/>
              <a:t>Available</a:t>
            </a:r>
            <a:r>
              <a:rPr lang="es-CL" dirty="0"/>
              <a:t> at: </a:t>
            </a:r>
            <a:r>
              <a:rPr lang="es-CL" dirty="0">
                <a:hlinkClick r:id="rId3"/>
              </a:rPr>
              <a:t>https://www.ilo.org/wcmsp5/groups/public/---ed_protect/---protrav/---safework/documents/instructionalmaterial/wcms_763314.pdf</a:t>
            </a:r>
            <a:endParaRPr lang="es-CL" dirty="0">
              <a:cs typeface="Calibri"/>
            </a:endParaRPr>
          </a:p>
          <a:p>
            <a:pPr algn="just"/>
            <a:endParaRPr lang="es-CL" dirty="0"/>
          </a:p>
          <a:p>
            <a:pPr algn="just"/>
            <a:r>
              <a:rPr lang="es-CL" dirty="0"/>
              <a:t>Suseso.cl. 2022. </a:t>
            </a:r>
            <a:r>
              <a:rPr lang="es-CL" i="1" dirty="0"/>
              <a:t>Manual del Método del Cuestionario CEAL-SM/SUSESO</a:t>
            </a:r>
            <a:r>
              <a:rPr lang="es-CL" dirty="0"/>
              <a:t>. [online] </a:t>
            </a:r>
            <a:r>
              <a:rPr lang="es-CL" dirty="0" err="1"/>
              <a:t>Available</a:t>
            </a:r>
            <a:r>
              <a:rPr lang="es-CL" dirty="0"/>
              <a:t> at: </a:t>
            </a:r>
            <a:r>
              <a:rPr lang="es-CL" dirty="0">
                <a:ea typeface="+mn-lt"/>
                <a:cs typeface="+mn-lt"/>
                <a:hlinkClick r:id="rId4"/>
              </a:rPr>
              <a:t>https://www.suseso.cl/605/w3-article-694207.html</a:t>
            </a:r>
            <a:endParaRPr lang="es-CL" dirty="0"/>
          </a:p>
          <a:p>
            <a:pPr algn="just"/>
            <a:endParaRPr lang="es-CL" dirty="0">
              <a:ea typeface="+mn-lt"/>
              <a:cs typeface="+mn-lt"/>
            </a:endParaRPr>
          </a:p>
          <a:p>
            <a:pPr algn="just"/>
            <a:r>
              <a:rPr lang="es-CL" dirty="0"/>
              <a:t>	</a:t>
            </a:r>
          </a:p>
        </p:txBody>
      </p:sp>
    </p:spTree>
    <p:extLst>
      <p:ext uri="{BB962C8B-B14F-4D97-AF65-F5344CB8AC3E}">
        <p14:creationId xmlns:p14="http://schemas.microsoft.com/office/powerpoint/2010/main" val="8555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91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idx="4294967295"/>
          </p:nvPr>
        </p:nvSpPr>
        <p:spPr>
          <a:xfrm>
            <a:off x="722434" y="390525"/>
            <a:ext cx="5600700" cy="609600"/>
          </a:xfrm>
          <a:prstGeom prst="rect">
            <a:avLst/>
          </a:prstGeom>
          <a:noFill/>
          <a:ln>
            <a:noFill/>
          </a:ln>
        </p:spPr>
        <p:txBody>
          <a:bodyPr spcFirstLastPara="1" vert="horz" wrap="square" lIns="121900" tIns="60933" rIns="121900" bIns="60933" rtlCol="0" anchor="t" anchorCtr="0">
            <a:noAutofit/>
          </a:bodyPr>
          <a:lstStyle/>
          <a:p>
            <a:pPr algn="l">
              <a:lnSpc>
                <a:spcPct val="120000"/>
              </a:lnSpc>
              <a:buClr>
                <a:srgbClr val="000000"/>
              </a:buClr>
            </a:pPr>
            <a:r>
              <a:rPr lang="es-CL" sz="2400" dirty="0">
                <a:solidFill>
                  <a:schemeClr val="tx1"/>
                </a:solidFill>
                <a:ea typeface="Oswald"/>
              </a:rPr>
              <a:t>Factores de riesgos  Psicosociales</a:t>
            </a:r>
          </a:p>
        </p:txBody>
      </p:sp>
      <p:sp>
        <p:nvSpPr>
          <p:cNvPr id="4" name="Rectángulo 3"/>
          <p:cNvSpPr/>
          <p:nvPr/>
        </p:nvSpPr>
        <p:spPr>
          <a:xfrm>
            <a:off x="722434" y="2640091"/>
            <a:ext cx="6192716" cy="1569660"/>
          </a:xfrm>
          <a:prstGeom prst="rect">
            <a:avLst/>
          </a:prstGeom>
        </p:spPr>
        <p:txBody>
          <a:bodyPr wrap="square">
            <a:spAutoFit/>
          </a:bodyPr>
          <a:lstStyle/>
          <a:p>
            <a:pPr algn="just"/>
            <a:r>
              <a:rPr lang="es-CL" sz="1600" dirty="0">
                <a:latin typeface="Arial" panose="020B0604020202020204" pitchFamily="34" charset="0"/>
                <a:cs typeface="Arial" panose="020B0604020202020204" pitchFamily="34" charset="0"/>
              </a:rPr>
              <a:t>Hacen referencia a situaciones y condiciones inherentes al trabajo, relacionadas al tipo de organización, al contenido del trabajo y la ejecución de la tarea, y que tienen la capacidad de afectar, en forma positiva o negativa, el bienestar y la salud (física, psíquica o social) del trabajador y sus condiciones de trabajo” (MINSAL, 2017)</a:t>
            </a:r>
            <a:endParaRPr lang="es-ES" sz="1600" dirty="0">
              <a:latin typeface="Arial" panose="020B0604020202020204" pitchFamily="34" charset="0"/>
              <a:ea typeface="Century Gothic"/>
              <a:cs typeface="Arial" panose="020B0604020202020204" pitchFamily="34" charset="0"/>
            </a:endParaRPr>
          </a:p>
        </p:txBody>
      </p:sp>
    </p:spTree>
    <p:extLst>
      <p:ext uri="{BB962C8B-B14F-4D97-AF65-F5344CB8AC3E}">
        <p14:creationId xmlns:p14="http://schemas.microsoft.com/office/powerpoint/2010/main" val="21204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878255" y="1472557"/>
            <a:ext cx="10199320" cy="4031873"/>
          </a:xfrm>
          <a:prstGeom prst="rect">
            <a:avLst/>
          </a:prstGeom>
        </p:spPr>
        <p:txBody>
          <a:bodyPr wrap="square" lIns="91440" tIns="45720" rIns="91440" bIns="45720" anchor="t">
            <a:spAutoFit/>
          </a:bodyPr>
          <a:lstStyle>
            <a:defPPr marR="0" lvl="0" algn="l" rtl="0">
              <a:lnSpc>
                <a:spcPct val="100000"/>
              </a:lnSpc>
              <a:spcBef>
                <a:spcPts val="0"/>
              </a:spcBef>
              <a:spcAft>
                <a:spcPts val="0"/>
              </a:spcAft>
              <a:defRPr/>
            </a:defPPr>
            <a:lvl1pPr algn="just">
              <a:defRPr>
                <a:solidFill>
                  <a:schemeClr val="tx1"/>
                </a:solidFill>
                <a:latin typeface="Century Gothic"/>
                <a:ea typeface="Century Gothic"/>
                <a:cs typeface="Century Gothic"/>
              </a:defRPr>
            </a:lvl1pPr>
          </a:lstStyle>
          <a:p>
            <a:r>
              <a:rPr lang="es-CL" sz="1600" b="1" dirty="0">
                <a:latin typeface="Arial"/>
                <a:cs typeface="Arial"/>
              </a:rPr>
              <a:t>Carga de trabajo</a:t>
            </a:r>
            <a:endParaRPr lang="es-ES" dirty="0"/>
          </a:p>
          <a:p>
            <a:pPr marL="380365" indent="-380365">
              <a:buFont typeface="Arial" panose="020B0604020202020204" pitchFamily="34" charset="0"/>
              <a:buChar char="•"/>
            </a:pPr>
            <a:r>
              <a:rPr lang="es-CL" sz="1600" dirty="0">
                <a:latin typeface="Arial"/>
                <a:cs typeface="Arial"/>
              </a:rPr>
              <a:t>Falta de personal.</a:t>
            </a:r>
            <a:endParaRPr lang="es-CL" dirty="0"/>
          </a:p>
          <a:p>
            <a:pPr marL="380365" indent="-380365">
              <a:buFont typeface="Arial" panose="020B0604020202020204" pitchFamily="34" charset="0"/>
              <a:buChar char="•"/>
            </a:pPr>
            <a:r>
              <a:rPr lang="es-CL" sz="1600" dirty="0">
                <a:latin typeface="Arial"/>
                <a:cs typeface="Arial"/>
              </a:rPr>
              <a:t>Estimación no optima de los tiempos de trabajo.</a:t>
            </a:r>
          </a:p>
          <a:p>
            <a:pPr marL="380365" indent="-380365">
              <a:buFont typeface="Arial" panose="020B0604020202020204" pitchFamily="34" charset="0"/>
              <a:buChar char="•"/>
            </a:pPr>
            <a:r>
              <a:rPr lang="es-CL" sz="1600" dirty="0">
                <a:latin typeface="Arial"/>
                <a:cs typeface="Arial"/>
              </a:rPr>
              <a:t>Distribución inadecuada de la carga de trabajo entre trabajadores o funcionarios.</a:t>
            </a:r>
          </a:p>
          <a:p>
            <a:pPr marL="380365" indent="-380365">
              <a:buFont typeface="Arial" panose="020B0604020202020204" pitchFamily="34" charset="0"/>
              <a:buChar char="•"/>
            </a:pPr>
            <a:r>
              <a:rPr lang="es-CL" sz="1600" dirty="0">
                <a:latin typeface="Arial"/>
                <a:cs typeface="Arial"/>
              </a:rPr>
              <a:t>Material inadecuado, en mal estado o inexistente.</a:t>
            </a:r>
          </a:p>
          <a:p>
            <a:pPr marL="380365" indent="-380365">
              <a:buFont typeface="Arial" panose="020B0604020202020204" pitchFamily="34" charset="0"/>
              <a:buChar char="•"/>
            </a:pPr>
            <a:r>
              <a:rPr lang="es-CL" sz="1600" dirty="0">
                <a:latin typeface="Arial" panose="020B0604020202020204" pitchFamily="34" charset="0"/>
                <a:cs typeface="Arial" panose="020B0604020202020204" pitchFamily="34" charset="0"/>
              </a:rPr>
              <a:t>Acumulación de trabajo.</a:t>
            </a:r>
          </a:p>
          <a:p>
            <a:pPr marL="380365" indent="-380365">
              <a:buFont typeface="Arial" panose="020B0604020202020204" pitchFamily="34" charset="0"/>
              <a:buChar char="•"/>
            </a:pPr>
            <a:r>
              <a:rPr lang="es-CL" sz="1600" dirty="0">
                <a:latin typeface="Arial"/>
                <a:cs typeface="Arial"/>
              </a:rPr>
              <a:t>Remuneración por metas.</a:t>
            </a:r>
            <a:endParaRPr lang="es-CL" sz="1600" dirty="0">
              <a:latin typeface="Arial" panose="020B0604020202020204" pitchFamily="34" charset="0"/>
              <a:cs typeface="Arial" panose="020B0604020202020204" pitchFamily="34" charset="0"/>
            </a:endParaRPr>
          </a:p>
          <a:p>
            <a:pPr marL="380365" indent="-380365">
              <a:buFont typeface="Arial" panose="020B0604020202020204" pitchFamily="34" charset="0"/>
              <a:buChar char="•"/>
            </a:pPr>
            <a:r>
              <a:rPr lang="es-CL" sz="1600" dirty="0">
                <a:latin typeface="Arial"/>
                <a:cs typeface="Arial"/>
              </a:rPr>
              <a:t>Sueldo variable mayor que el fijo.</a:t>
            </a:r>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altLang="es-ES" sz="1600" dirty="0">
              <a:latin typeface="Arial" panose="020B0604020202020204" pitchFamily="34" charset="0"/>
              <a:cs typeface="Arial" panose="020B0604020202020204" pitchFamily="34" charset="0"/>
            </a:endParaRPr>
          </a:p>
          <a:p>
            <a:r>
              <a:rPr lang="es-CL" altLang="es-ES" sz="1600" b="1" dirty="0">
                <a:latin typeface="Arial"/>
                <a:cs typeface="Arial"/>
              </a:rPr>
              <a:t>Reconocimiento y claridad del rol</a:t>
            </a:r>
            <a:endParaRPr lang="es-CL" dirty="0"/>
          </a:p>
          <a:p>
            <a:pPr marL="380365" indent="-380365">
              <a:buFont typeface="Arial" panose="020B0604020202020204" pitchFamily="34" charset="0"/>
              <a:buChar char="•"/>
            </a:pPr>
            <a:r>
              <a:rPr lang="es-CL" altLang="es-ES" sz="1600" dirty="0">
                <a:latin typeface="Arial" panose="020B0604020202020204" pitchFamily="34" charset="0"/>
                <a:cs typeface="Arial" panose="020B0604020202020204" pitchFamily="34" charset="0"/>
              </a:rPr>
              <a:t>Reconocimiento de los esfuerzos de los trabajadores y funcionarios durante este periodo de cambios.</a:t>
            </a:r>
          </a:p>
          <a:p>
            <a:pPr marL="380365" indent="-380365">
              <a:buFont typeface="Arial,Sans-Serif" panose="020B0604020202020204" pitchFamily="34" charset="0"/>
              <a:buChar char="•"/>
            </a:pPr>
            <a:r>
              <a:rPr lang="es-CL" sz="1600" dirty="0">
                <a:latin typeface="Arial"/>
                <a:cs typeface="Arial"/>
              </a:rPr>
              <a:t>Existencia de descripciones de cargo (bien formuladas, claras, realistas). </a:t>
            </a:r>
            <a:endParaRPr lang="en-US" sz="1600">
              <a:latin typeface="Arial"/>
              <a:cs typeface="Arial"/>
            </a:endParaRPr>
          </a:p>
          <a:p>
            <a:pPr marL="380365" indent="-380365">
              <a:buFont typeface="Arial,Sans-Serif" panose="020B0604020202020204" pitchFamily="34" charset="0"/>
              <a:buChar char="•"/>
            </a:pPr>
            <a:r>
              <a:rPr lang="es-CL" sz="1600" dirty="0">
                <a:latin typeface="Arial"/>
                <a:cs typeface="Arial"/>
              </a:rPr>
              <a:t>Claridad en la asignación de premios y/o bonos.</a:t>
            </a:r>
          </a:p>
          <a:p>
            <a:pPr marL="380365" indent="-380365">
              <a:buFont typeface="Arial,Sans-Serif" panose="020B0604020202020204" pitchFamily="34" charset="0"/>
              <a:buChar char="•"/>
            </a:pPr>
            <a:r>
              <a:rPr lang="es-CL" sz="1600" dirty="0">
                <a:latin typeface="Arial"/>
                <a:cs typeface="Arial"/>
              </a:rPr>
              <a:t>Escasa definición de tareas y responsabilidades de un trabajador o funcionario, tanto del trabajo propio como de pares y superiores.</a:t>
            </a:r>
            <a:endParaRPr lang="es-CL" dirty="0"/>
          </a:p>
        </p:txBody>
      </p:sp>
      <p:sp>
        <p:nvSpPr>
          <p:cNvPr id="5" name="Rectángulo 4"/>
          <p:cNvSpPr/>
          <p:nvPr/>
        </p:nvSpPr>
        <p:spPr>
          <a:xfrm>
            <a:off x="878255" y="307016"/>
            <a:ext cx="5207826" cy="707886"/>
          </a:xfrm>
          <a:prstGeom prst="rect">
            <a:avLst/>
          </a:prstGeom>
        </p:spPr>
        <p:txBody>
          <a:bodyPr wrap="square" lIns="91440" tIns="45720" rIns="91440" bIns="45720" anchor="t">
            <a:spAutoFit/>
          </a:bodyPr>
          <a:lstStyle/>
          <a:p>
            <a:r>
              <a:rPr lang="es-ES" sz="2000" b="1" dirty="0">
                <a:latin typeface="Arial" panose="020B0604020202020204" pitchFamily="34" charset="0"/>
                <a:cs typeface="Arial" panose="020B0604020202020204" pitchFamily="34" charset="0"/>
              </a:rPr>
              <a:t>FACTORES DE RIESGO PSICOSOCIAL: Organización del Trabajo</a:t>
            </a:r>
            <a:endParaRPr lang="es-CL" sz="20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08444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750757" y="1935126"/>
            <a:ext cx="10147615" cy="3537371"/>
            <a:chOff x="293557" y="1385503"/>
            <a:chExt cx="11237731" cy="4086994"/>
          </a:xfrm>
        </p:grpSpPr>
        <p:sp>
          <p:nvSpPr>
            <p:cNvPr id="2" name="Rectángulo redondeado 1">
              <a:extLst>
                <a:ext uri="{FF2B5EF4-FFF2-40B4-BE49-F238E27FC236}">
                  <a16:creationId xmlns:a16="http://schemas.microsoft.com/office/drawing/2014/main" id="{1EE10F86-49EA-8182-265C-237F2EE1491B}"/>
                </a:ext>
              </a:extLst>
            </p:cNvPr>
            <p:cNvSpPr/>
            <p:nvPr/>
          </p:nvSpPr>
          <p:spPr>
            <a:xfrm>
              <a:off x="293557" y="2726336"/>
              <a:ext cx="2554574" cy="1405328"/>
            </a:xfrm>
            <a:prstGeom prst="round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latin typeface="Arial" panose="020B0604020202020204" pitchFamily="34" charset="0"/>
                  <a:ea typeface="Tahoma" panose="020B0604030504040204" pitchFamily="34" charset="0"/>
                  <a:cs typeface="Arial" panose="020B0604020202020204" pitchFamily="34" charset="0"/>
                </a:rPr>
                <a:t>FACTORES DE RIESGO PSICOSOCIAL</a:t>
              </a:r>
            </a:p>
          </p:txBody>
        </p:sp>
        <p:graphicFrame>
          <p:nvGraphicFramePr>
            <p:cNvPr id="5" name="Diagrama 4">
              <a:extLst>
                <a:ext uri="{FF2B5EF4-FFF2-40B4-BE49-F238E27FC236}">
                  <a16:creationId xmlns:a16="http://schemas.microsoft.com/office/drawing/2014/main" id="{E23833F5-F749-0E8F-BD3B-0AD22D4AFE66}"/>
                </a:ext>
              </a:extLst>
            </p:cNvPr>
            <p:cNvGraphicFramePr/>
            <p:nvPr>
              <p:extLst>
                <p:ext uri="{D42A27DB-BD31-4B8C-83A1-F6EECF244321}">
                  <p14:modId xmlns:p14="http://schemas.microsoft.com/office/powerpoint/2010/main" val="3651942631"/>
                </p:ext>
              </p:extLst>
            </p:nvPr>
          </p:nvGraphicFramePr>
          <p:xfrm>
            <a:off x="2730333" y="1385503"/>
            <a:ext cx="5487233" cy="4086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redondeado 5">
              <a:extLst>
                <a:ext uri="{FF2B5EF4-FFF2-40B4-BE49-F238E27FC236}">
                  <a16:creationId xmlns:a16="http://schemas.microsoft.com/office/drawing/2014/main" id="{75EC0FD0-98A3-658C-C6E8-522FDD1ED642}"/>
                </a:ext>
              </a:extLst>
            </p:cNvPr>
            <p:cNvSpPr/>
            <p:nvPr/>
          </p:nvSpPr>
          <p:spPr>
            <a:xfrm>
              <a:off x="8217566" y="1487774"/>
              <a:ext cx="1349114" cy="3882451"/>
            </a:xfrm>
            <a:prstGeom prst="roundRect">
              <a:avLst/>
            </a:prstGeom>
            <a:noFill/>
            <a:ln w="57150">
              <a:solidFill>
                <a:srgbClr val="BAC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dirty="0">
                  <a:solidFill>
                    <a:srgbClr val="505050"/>
                  </a:solidFill>
                  <a:latin typeface="Arial" panose="020B0604020202020204" pitchFamily="34" charset="0"/>
                  <a:ea typeface="Tahoma" panose="020B0604030504040204" pitchFamily="34" charset="0"/>
                  <a:cs typeface="Arial" panose="020B0604020202020204" pitchFamily="34" charset="0"/>
                </a:rPr>
                <a:t>SÍNDROME DE ESTRÉS</a:t>
              </a:r>
            </a:p>
          </p:txBody>
        </p:sp>
        <p:sp>
          <p:nvSpPr>
            <p:cNvPr id="7" name="CuadroTexto 6">
              <a:extLst>
                <a:ext uri="{FF2B5EF4-FFF2-40B4-BE49-F238E27FC236}">
                  <a16:creationId xmlns:a16="http://schemas.microsoft.com/office/drawing/2014/main" id="{3BFA353C-1461-E511-A598-10F7948DB0AA}"/>
                </a:ext>
              </a:extLst>
            </p:cNvPr>
            <p:cNvSpPr txBox="1"/>
            <p:nvPr/>
          </p:nvSpPr>
          <p:spPr>
            <a:xfrm>
              <a:off x="10054735" y="2392128"/>
              <a:ext cx="1349114" cy="320038"/>
            </a:xfrm>
            <a:prstGeom prst="rect">
              <a:avLst/>
            </a:prstGeom>
            <a:noFill/>
            <a:ln w="44450">
              <a:solidFill>
                <a:srgbClr val="FF0000"/>
              </a:solidFill>
            </a:ln>
          </p:spPr>
          <p:txBody>
            <a:bodyPr wrap="square" rtlCol="0">
              <a:spAutoFit/>
            </a:bodyPr>
            <a:lstStyle/>
            <a:p>
              <a:pPr algn="ctr"/>
              <a:r>
                <a:rPr lang="es-ES_tradnl" sz="1200" dirty="0">
                  <a:latin typeface="Arial" panose="020B0604020202020204" pitchFamily="34" charset="0"/>
                  <a:ea typeface="Tahoma" panose="020B0604030504040204" pitchFamily="34" charset="0"/>
                  <a:cs typeface="Arial" panose="020B0604020202020204" pitchFamily="34" charset="0"/>
                </a:rPr>
                <a:t>MALESTAR</a:t>
              </a:r>
            </a:p>
          </p:txBody>
        </p:sp>
        <p:sp>
          <p:nvSpPr>
            <p:cNvPr id="8" name="CuadroTexto 7">
              <a:extLst>
                <a:ext uri="{FF2B5EF4-FFF2-40B4-BE49-F238E27FC236}">
                  <a16:creationId xmlns:a16="http://schemas.microsoft.com/office/drawing/2014/main" id="{81A48AB7-ACF4-B0E5-0294-F1071023C123}"/>
                </a:ext>
              </a:extLst>
            </p:cNvPr>
            <p:cNvSpPr txBox="1"/>
            <p:nvPr/>
          </p:nvSpPr>
          <p:spPr>
            <a:xfrm>
              <a:off x="10054735" y="4131662"/>
              <a:ext cx="1476553" cy="320040"/>
            </a:xfrm>
            <a:prstGeom prst="rect">
              <a:avLst/>
            </a:prstGeom>
            <a:noFill/>
            <a:ln w="38100">
              <a:solidFill>
                <a:srgbClr val="00ACC0"/>
              </a:solidFill>
            </a:ln>
          </p:spPr>
          <p:txBody>
            <a:bodyPr wrap="square" rtlCol="0">
              <a:spAutoFit/>
            </a:bodyPr>
            <a:lstStyle/>
            <a:p>
              <a:r>
                <a:rPr lang="es-ES_tradnl" sz="1200" dirty="0">
                  <a:latin typeface="Arial" panose="020B0604020202020204" pitchFamily="34" charset="0"/>
                  <a:ea typeface="Tahoma" panose="020B0604030504040204" pitchFamily="34" charset="0"/>
                  <a:cs typeface="Arial" panose="020B0604020202020204" pitchFamily="34" charset="0"/>
                </a:rPr>
                <a:t>ENFERMEDAD</a:t>
              </a:r>
            </a:p>
          </p:txBody>
        </p:sp>
        <p:cxnSp>
          <p:nvCxnSpPr>
            <p:cNvPr id="12" name="Conector angular 11">
              <a:extLst>
                <a:ext uri="{FF2B5EF4-FFF2-40B4-BE49-F238E27FC236}">
                  <a16:creationId xmlns:a16="http://schemas.microsoft.com/office/drawing/2014/main" id="{44F03304-1B88-3543-C7B1-CDDD2381AF23}"/>
                </a:ext>
              </a:extLst>
            </p:cNvPr>
            <p:cNvCxnSpPr>
              <a:stCxn id="2" idx="0"/>
            </p:cNvCxnSpPr>
            <p:nvPr/>
          </p:nvCxnSpPr>
          <p:spPr>
            <a:xfrm rot="5400000" flipH="1" flipV="1">
              <a:off x="2115161" y="1843465"/>
              <a:ext cx="338554" cy="1427189"/>
            </a:xfrm>
            <a:prstGeom prst="bentConnector2">
              <a:avLst/>
            </a:prstGeom>
            <a:ln w="53975">
              <a:solidFill>
                <a:srgbClr val="505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id="{E3B55978-A86F-44A4-2737-45AFBBD7D0CE}"/>
                </a:ext>
              </a:extLst>
            </p:cNvPr>
            <p:cNvCxnSpPr>
              <a:cxnSpLocks/>
              <a:stCxn id="2" idx="2"/>
            </p:cNvCxnSpPr>
            <p:nvPr/>
          </p:nvCxnSpPr>
          <p:spPr>
            <a:xfrm rot="16200000" flipH="1">
              <a:off x="2115161" y="3587346"/>
              <a:ext cx="338554" cy="1427189"/>
            </a:xfrm>
            <a:prstGeom prst="bentConnector2">
              <a:avLst/>
            </a:prstGeom>
            <a:ln w="53975">
              <a:solidFill>
                <a:srgbClr val="505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a:extLst>
                <a:ext uri="{FF2B5EF4-FFF2-40B4-BE49-F238E27FC236}">
                  <a16:creationId xmlns:a16="http://schemas.microsoft.com/office/drawing/2014/main" id="{0EE740D5-3857-415C-6EF3-83C1FEAA878C}"/>
                </a:ext>
              </a:extLst>
            </p:cNvPr>
            <p:cNvCxnSpPr>
              <a:cxnSpLocks/>
              <a:stCxn id="6" idx="3"/>
              <a:endCxn id="8" idx="1"/>
            </p:cNvCxnSpPr>
            <p:nvPr/>
          </p:nvCxnSpPr>
          <p:spPr>
            <a:xfrm>
              <a:off x="9566680" y="3428999"/>
              <a:ext cx="488055" cy="862684"/>
            </a:xfrm>
            <a:prstGeom prst="bentConnector3">
              <a:avLst>
                <a:gd name="adj1" fmla="val 50000"/>
              </a:avLst>
            </a:prstGeom>
            <a:ln w="53975">
              <a:solidFill>
                <a:srgbClr val="505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4292CE38-316C-70D4-CA77-13248C9B37DF}"/>
                </a:ext>
              </a:extLst>
            </p:cNvPr>
            <p:cNvCxnSpPr>
              <a:cxnSpLocks/>
              <a:stCxn id="6" idx="3"/>
              <a:endCxn id="7" idx="1"/>
            </p:cNvCxnSpPr>
            <p:nvPr/>
          </p:nvCxnSpPr>
          <p:spPr>
            <a:xfrm flipV="1">
              <a:off x="9566680" y="2552148"/>
              <a:ext cx="488056" cy="876852"/>
            </a:xfrm>
            <a:prstGeom prst="bentConnector3">
              <a:avLst>
                <a:gd name="adj1" fmla="val 50000"/>
              </a:avLst>
            </a:prstGeom>
            <a:ln w="53975">
              <a:solidFill>
                <a:srgbClr val="50505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ítulo 3"/>
          <p:cNvSpPr txBox="1">
            <a:spLocks/>
          </p:cNvSpPr>
          <p:nvPr/>
        </p:nvSpPr>
        <p:spPr>
          <a:xfrm>
            <a:off x="658635" y="390525"/>
            <a:ext cx="6039873" cy="609600"/>
          </a:xfrm>
          <a:prstGeom prst="rect">
            <a:avLst/>
          </a:prstGeom>
          <a:noFill/>
          <a:ln>
            <a:noFill/>
          </a:ln>
        </p:spPr>
        <p:txBody>
          <a:bodyPr spcFirstLastPara="1" vert="horz" wrap="square" lIns="121900" tIns="60933" rIns="121900" bIns="60933" rtlCol="0" anchor="t" anchorCtr="0">
            <a:noAutofit/>
          </a:bodyPr>
          <a:lstStyle>
            <a:lvl1pPr algn="ctr" defTabSz="914400" rtl="0" eaLnBrk="1" latinLnBrk="0" hangingPunct="1">
              <a:spcBef>
                <a:spcPct val="0"/>
              </a:spcBef>
              <a:buNone/>
              <a:defRPr sz="2800" b="1" kern="1200">
                <a:solidFill>
                  <a:schemeClr val="tx1">
                    <a:lumMod val="65000"/>
                    <a:lumOff val="35000"/>
                  </a:schemeClr>
                </a:solidFill>
                <a:latin typeface="Arial" pitchFamily="34" charset="0"/>
                <a:ea typeface="+mj-ea"/>
                <a:cs typeface="Arial" pitchFamily="34" charset="0"/>
              </a:defRPr>
            </a:lvl1pPr>
          </a:lstStyle>
          <a:p>
            <a:pPr algn="l">
              <a:lnSpc>
                <a:spcPct val="120000"/>
              </a:lnSpc>
              <a:buClr>
                <a:srgbClr val="000000"/>
              </a:buClr>
            </a:pPr>
            <a:r>
              <a:rPr lang="es-CL" sz="2400" dirty="0">
                <a:solidFill>
                  <a:schemeClr val="tx1"/>
                </a:solidFill>
                <a:ea typeface="Oswald"/>
              </a:rPr>
              <a:t>Factores de Riesgo Psicosocial</a:t>
            </a:r>
          </a:p>
        </p:txBody>
      </p:sp>
    </p:spTree>
    <p:extLst>
      <p:ext uri="{BB962C8B-B14F-4D97-AF65-F5344CB8AC3E}">
        <p14:creationId xmlns:p14="http://schemas.microsoft.com/office/powerpoint/2010/main" val="18700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78255" y="307016"/>
            <a:ext cx="6020206" cy="1015663"/>
          </a:xfrm>
          <a:prstGeom prst="rect">
            <a:avLst/>
          </a:prstGeom>
        </p:spPr>
        <p:txBody>
          <a:bodyPr wrap="square" lIns="91440" tIns="45720" rIns="91440" bIns="45720" anchor="t">
            <a:spAutoFit/>
          </a:bodyPr>
          <a:lstStyle/>
          <a:p>
            <a:r>
              <a:rPr lang="es-ES" sz="2000" b="1" dirty="0">
                <a:latin typeface="Arial" panose="020B0604020202020204" pitchFamily="34" charset="0"/>
                <a:cs typeface="Arial" panose="020B0604020202020204" pitchFamily="34" charset="0"/>
              </a:rPr>
              <a:t>FACTORES DE RIESGO PSICOSOCIAL: </a:t>
            </a:r>
            <a:endParaRPr lang="es-CL" sz="2000"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Relaciones personales en el trabajo</a:t>
            </a:r>
            <a:endParaRPr lang="es-CL" sz="2000" dirty="0">
              <a:latin typeface="Arial" panose="020B0604020202020204" pitchFamily="34" charset="0"/>
              <a:ea typeface="+mn-lt"/>
              <a:cs typeface="Arial" panose="020B0604020202020204" pitchFamily="34" charset="0"/>
            </a:endParaRPr>
          </a:p>
          <a:p>
            <a:endParaRPr lang="es-CL" sz="2000" b="1" dirty="0">
              <a:latin typeface="Arial" panose="020B0604020202020204" pitchFamily="34" charset="0"/>
              <a:cs typeface="Arial" panose="020B0604020202020204" pitchFamily="34" charset="0"/>
            </a:endParaRPr>
          </a:p>
        </p:txBody>
      </p:sp>
      <p:sp>
        <p:nvSpPr>
          <p:cNvPr id="6" name="1 Título"/>
          <p:cNvSpPr txBox="1">
            <a:spLocks/>
          </p:cNvSpPr>
          <p:nvPr/>
        </p:nvSpPr>
        <p:spPr bwMode="auto">
          <a:xfrm>
            <a:off x="800100" y="1709285"/>
            <a:ext cx="10601325" cy="4555093"/>
          </a:xfrm>
          <a:prstGeom prst="rect">
            <a:avLst/>
          </a:prstGeom>
        </p:spPr>
        <p:txBody>
          <a:bodyPr wrap="square" lIns="91440" tIns="45720" rIns="91440" bIns="45720" anchor="t">
            <a:spAutoFit/>
          </a:bodyPr>
          <a:lstStyle>
            <a:defPPr marR="0" lvl="0" algn="l" rtl="0">
              <a:lnSpc>
                <a:spcPct val="100000"/>
              </a:lnSpc>
              <a:spcBef>
                <a:spcPts val="0"/>
              </a:spcBef>
              <a:spcAft>
                <a:spcPts val="0"/>
              </a:spcAft>
              <a:defRPr/>
            </a:defPPr>
            <a:lvl1pPr algn="just">
              <a:defRPr>
                <a:solidFill>
                  <a:schemeClr val="tx1"/>
                </a:solidFill>
                <a:latin typeface="Century Gothic"/>
                <a:ea typeface="Century Gothic"/>
                <a:cs typeface="Century Gothic"/>
              </a:defRPr>
            </a:lvl1pPr>
          </a:lstStyle>
          <a:p>
            <a:r>
              <a:rPr lang="es-CL" sz="1600" b="1" dirty="0">
                <a:latin typeface="Arial"/>
                <a:cs typeface="Arial"/>
              </a:rPr>
              <a:t>Calidad del liderazgo y apoyo social. </a:t>
            </a:r>
          </a:p>
          <a:p>
            <a:endParaRPr lang="es-CL" sz="1600" b="1" dirty="0">
              <a:latin typeface="Arial" panose="020B0604020202020204" pitchFamily="34" charset="0"/>
              <a:cs typeface="Arial" panose="020B0604020202020204" pitchFamily="34" charset="0"/>
            </a:endParaRPr>
          </a:p>
          <a:p>
            <a:pPr marL="380365" indent="-380365">
              <a:buFont typeface="Arial" panose="020B0604020202020204" pitchFamily="34" charset="0"/>
              <a:buChar char="•"/>
            </a:pPr>
            <a:r>
              <a:rPr lang="es-CL" sz="1600" dirty="0">
                <a:latin typeface="Arial"/>
                <a:cs typeface="Arial"/>
              </a:rPr>
              <a:t>Estilos de supervisión (por ejemplo, muy autoritarios o desapegados).</a:t>
            </a:r>
          </a:p>
          <a:p>
            <a:pPr marL="380365" indent="-380365">
              <a:buFont typeface="Arial" panose="020B0604020202020204" pitchFamily="34" charset="0"/>
              <a:buChar char="•"/>
            </a:pPr>
            <a:r>
              <a:rPr lang="es-CL" sz="1600" dirty="0">
                <a:latin typeface="Arial"/>
                <a:cs typeface="Arial"/>
              </a:rPr>
              <a:t>Ordenes complejas con escasa jerarquización de los objetivos.</a:t>
            </a:r>
          </a:p>
          <a:p>
            <a:pPr marL="380365" indent="-380365">
              <a:buFont typeface="Arial" panose="020B0604020202020204" pitchFamily="34" charset="0"/>
              <a:buChar char="•"/>
            </a:pPr>
            <a:r>
              <a:rPr lang="es-CL" sz="1600" dirty="0">
                <a:latin typeface="Arial"/>
                <a:cs typeface="Arial"/>
              </a:rPr>
              <a:t>Comunicación y participación.</a:t>
            </a:r>
          </a:p>
          <a:p>
            <a:pPr marL="380365" indent="-380365">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r>
              <a:rPr lang="es-CL" sz="1600" b="1" dirty="0">
                <a:latin typeface="Arial"/>
                <a:cs typeface="Arial"/>
              </a:rPr>
              <a:t>Violencia y Acoso</a:t>
            </a:r>
          </a:p>
          <a:p>
            <a:endParaRPr lang="es-CL" dirty="0"/>
          </a:p>
          <a:p>
            <a:pPr marL="380365" indent="-380365">
              <a:buFont typeface="Arial"/>
              <a:buChar char="•"/>
            </a:pPr>
            <a:r>
              <a:rPr lang="es-CL" sz="1600" dirty="0">
                <a:latin typeface="Arial"/>
                <a:cs typeface="Arial"/>
              </a:rPr>
              <a:t>Conductas intimidatorias ofensivas y no deseadas.</a:t>
            </a:r>
            <a:endParaRPr lang="es-CL" sz="1600" dirty="0">
              <a:latin typeface="Arial" panose="020B0604020202020204" pitchFamily="34" charset="0"/>
              <a:cs typeface="Arial" panose="020B0604020202020204" pitchFamily="34" charset="0"/>
            </a:endParaRPr>
          </a:p>
          <a:p>
            <a:pPr marL="380365" indent="-380365">
              <a:buFont typeface="Arial"/>
              <a:buChar char="•"/>
            </a:pPr>
            <a:r>
              <a:rPr lang="es-CL" sz="1600" dirty="0">
                <a:latin typeface="Arial"/>
                <a:cs typeface="Arial"/>
              </a:rPr>
              <a:t>Escasas normas de buen comportamiento y subestimación o tolerancia a conductas hostiles.</a:t>
            </a:r>
            <a:endParaRPr lang="es-CL" sz="1600" dirty="0">
              <a:latin typeface="Arial" panose="020B0604020202020204" pitchFamily="34" charset="0"/>
              <a:cs typeface="Arial" panose="020B0604020202020204" pitchFamily="34" charset="0"/>
            </a:endParaRPr>
          </a:p>
          <a:p>
            <a:pPr marL="380365" indent="-380365">
              <a:buFont typeface="Arial"/>
              <a:buChar char="•"/>
            </a:pPr>
            <a:r>
              <a:rPr lang="es-CL" sz="1600" dirty="0">
                <a:latin typeface="Arial"/>
                <a:cs typeface="Arial"/>
              </a:rPr>
              <a:t>Exigencias de rendimiento exageradas.</a:t>
            </a:r>
            <a:endParaRPr lang="es-CL" sz="1600" dirty="0">
              <a:latin typeface="Arial" panose="020B0604020202020204" pitchFamily="34" charset="0"/>
              <a:cs typeface="Arial" panose="020B0604020202020204" pitchFamily="34" charset="0"/>
            </a:endParaRPr>
          </a:p>
          <a:p>
            <a:pPr marL="380365" indent="-380365">
              <a:buFont typeface="Arial"/>
              <a:buChar char="•"/>
            </a:pPr>
            <a:r>
              <a:rPr lang="es-CL" sz="1600" dirty="0">
                <a:latin typeface="Arial"/>
                <a:cs typeface="Arial"/>
              </a:rPr>
              <a:t>Falta de reconocimiento a las tareas realizadas</a:t>
            </a:r>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pPr marL="380365" indent="-380365">
              <a:buFont typeface="Arial"/>
              <a:buChar char="•"/>
            </a:pPr>
            <a:endParaRPr lang="es-CL" sz="1600" dirty="0">
              <a:latin typeface="Arial" panose="020B0604020202020204" pitchFamily="34" charset="0"/>
              <a:cs typeface="Arial" panose="020B0604020202020204" pitchFamily="34" charset="0"/>
            </a:endParaRPr>
          </a:p>
          <a:p>
            <a:pPr marL="380365" indent="-380365">
              <a:buFont typeface="Arial"/>
              <a:buChar char="•"/>
            </a:pPr>
            <a:endParaRPr lang="es-CL" sz="1600" dirty="0">
              <a:latin typeface="Arial" panose="020B0604020202020204" pitchFamily="34" charset="0"/>
              <a:cs typeface="Arial" panose="020B0604020202020204" pitchFamily="34" charset="0"/>
            </a:endParaRPr>
          </a:p>
          <a:p>
            <a:endParaRPr lang="es-CL" alt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7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331314" y="1421778"/>
            <a:ext cx="7386396" cy="3313029"/>
          </a:xfrm>
          <a:prstGeom prst="rect">
            <a:avLst/>
          </a:prstGeom>
        </p:spPr>
        <p:txBody>
          <a:bodyPr/>
          <a:lstStyle/>
          <a:p>
            <a:r>
              <a:rPr lang="es-CL" sz="2000" b="0" dirty="0">
                <a:solidFill>
                  <a:schemeClr val="bg1"/>
                </a:solidFill>
                <a:latin typeface="Arial"/>
                <a:ea typeface="Century Gothic"/>
                <a:cs typeface="Arial"/>
              </a:rPr>
              <a:t>Factores de riesgo psicosocial tales como: sobrecarga laboral, desgaste de los trabajadores/as, límites difusos de la jornada de trabajo, trabajo aislado, exigencias de utilización de tecnologías que están en desarrollo, alternancia de trabajo presencial y a distancia o conciliación de la vida personal y familiar, son parte de los riesgos vinculados a los nuevos escenarios laborales y al trabajo en contexto de alerta sanitaria. Dichas transformaciones tienen un correlato en la experiencia del trabajador/a y el trabajo que realizan.</a:t>
            </a:r>
            <a:endParaRPr lang="es-ES" dirty="0">
              <a:solidFill>
                <a:schemeClr val="bg1"/>
              </a:solidFill>
            </a:endParaRPr>
          </a:p>
        </p:txBody>
      </p:sp>
    </p:spTree>
    <p:extLst>
      <p:ext uri="{BB962C8B-B14F-4D97-AF65-F5344CB8AC3E}">
        <p14:creationId xmlns:p14="http://schemas.microsoft.com/office/powerpoint/2010/main" val="401587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502513" y="2157088"/>
            <a:ext cx="6803537" cy="3293209"/>
          </a:xfrm>
          <a:prstGeom prst="rect">
            <a:avLst/>
          </a:prstGeom>
        </p:spPr>
        <p:txBody>
          <a:bodyPr wrap="square" lIns="91440" tIns="45720" rIns="91440" bIns="45720" anchor="t">
            <a:spAutoFit/>
          </a:bodyPr>
          <a:lstStyle>
            <a:defPPr marR="0" lvl="0" algn="l" rtl="0">
              <a:lnSpc>
                <a:spcPct val="100000"/>
              </a:lnSpc>
              <a:spcBef>
                <a:spcPts val="0"/>
              </a:spcBef>
              <a:spcAft>
                <a:spcPts val="0"/>
              </a:spcAft>
              <a:defRPr/>
            </a:defPPr>
            <a:lvl1pPr algn="just">
              <a:defRPr>
                <a:solidFill>
                  <a:schemeClr val="tx1"/>
                </a:solidFill>
                <a:latin typeface="Century Gothic"/>
                <a:ea typeface="Century Gothic"/>
                <a:cs typeface="Century Gothic"/>
              </a:defRPr>
            </a:lvl1pPr>
          </a:lstStyle>
          <a:p>
            <a:r>
              <a:rPr lang="es-CL" sz="1600" b="1" dirty="0">
                <a:latin typeface="Arial" panose="020B0604020202020204" pitchFamily="34" charset="0"/>
                <a:cs typeface="Arial" panose="020B0604020202020204" pitchFamily="34" charset="0"/>
              </a:rPr>
              <a:t>Roles</a:t>
            </a:r>
            <a:r>
              <a:rPr lang="es-CL" sz="1600" dirty="0">
                <a:latin typeface="Arial" panose="020B0604020202020204" pitchFamily="34" charset="0"/>
                <a:cs typeface="Arial" panose="020B0604020202020204" pitchFamily="34" charset="0"/>
              </a:rPr>
              <a:t>:</a:t>
            </a:r>
          </a:p>
          <a:p>
            <a:r>
              <a:rPr lang="es-CL" sz="1600" dirty="0">
                <a:latin typeface="Arial" panose="020B0604020202020204" pitchFamily="34" charset="0"/>
                <a:cs typeface="Arial" panose="020B0604020202020204" pitchFamily="34" charset="0"/>
              </a:rPr>
              <a:t>Definiendo claramente los roles y responsabilidades en el trabajo.</a:t>
            </a:r>
          </a:p>
          <a:p>
            <a:endParaRPr lang="es-CL" sz="1600" dirty="0">
              <a:latin typeface="Arial" panose="020B0604020202020204" pitchFamily="34" charset="0"/>
              <a:cs typeface="Arial" panose="020B0604020202020204" pitchFamily="34" charset="0"/>
            </a:endParaRPr>
          </a:p>
          <a:p>
            <a:r>
              <a:rPr lang="es-CL" sz="1600" b="1" dirty="0">
                <a:latin typeface="Arial"/>
                <a:cs typeface="Arial"/>
              </a:rPr>
              <a:t>Horario de trabajo:</a:t>
            </a:r>
            <a:endParaRPr lang="es-CL" sz="1600" b="1" dirty="0">
              <a:latin typeface="Arial" panose="020B0604020202020204" pitchFamily="34" charset="0"/>
              <a:cs typeface="Arial" panose="020B0604020202020204" pitchFamily="34" charset="0"/>
            </a:endParaRPr>
          </a:p>
          <a:p>
            <a:r>
              <a:rPr lang="es-CL" sz="1600" dirty="0">
                <a:latin typeface="Arial" panose="020B0604020202020204" pitchFamily="34" charset="0"/>
                <a:cs typeface="Arial" panose="020B0604020202020204" pitchFamily="34" charset="0"/>
              </a:rPr>
              <a:t>Diseñando los horarios de trabajo de manera que eviten conflictos con las exigencias y responsabilidades externas al trabajo, especialmente cuando consideramos la conciliación trabajo y familia. Los horarios de los turnos rotatorios deben ser estables y predecibles.</a:t>
            </a:r>
          </a:p>
          <a:p>
            <a:endParaRPr lang="es-CL" sz="1600" dirty="0">
              <a:latin typeface="Arial" panose="020B0604020202020204" pitchFamily="34" charset="0"/>
              <a:cs typeface="Arial" panose="020B0604020202020204" pitchFamily="34" charset="0"/>
            </a:endParaRPr>
          </a:p>
          <a:p>
            <a:r>
              <a:rPr lang="es-CL" sz="1600" b="1" dirty="0">
                <a:latin typeface="Arial"/>
                <a:cs typeface="Arial"/>
              </a:rPr>
              <a:t>Participación/control:</a:t>
            </a:r>
            <a:endParaRPr lang="es-CL" sz="1600" b="1" dirty="0">
              <a:latin typeface="Arial" panose="020B0604020202020204" pitchFamily="34" charset="0"/>
              <a:cs typeface="Arial" panose="020B0604020202020204" pitchFamily="34" charset="0"/>
            </a:endParaRPr>
          </a:p>
          <a:p>
            <a:r>
              <a:rPr lang="es-CL" sz="1600" dirty="0">
                <a:latin typeface="Arial" panose="020B0604020202020204" pitchFamily="34" charset="0"/>
                <a:cs typeface="Arial" panose="020B0604020202020204" pitchFamily="34" charset="0"/>
              </a:rPr>
              <a:t>Favoreciendo que los trabajadores y funcionarios aporten ideas a las decisiones o acciones que afecten a su trabajo.</a:t>
            </a:r>
          </a:p>
          <a:p>
            <a:endParaRPr lang="es-CL" sz="1600" dirty="0">
              <a:latin typeface="Arial" panose="020B0604020202020204" pitchFamily="34" charset="0"/>
              <a:cs typeface="Arial" panose="020B0604020202020204" pitchFamily="34" charset="0"/>
            </a:endParaRPr>
          </a:p>
        </p:txBody>
      </p:sp>
      <p:sp>
        <p:nvSpPr>
          <p:cNvPr id="6" name="Rectángulo 5"/>
          <p:cNvSpPr/>
          <p:nvPr/>
        </p:nvSpPr>
        <p:spPr>
          <a:xfrm>
            <a:off x="712179" y="322378"/>
            <a:ext cx="5136171" cy="707886"/>
          </a:xfrm>
          <a:prstGeom prst="rect">
            <a:avLst/>
          </a:prstGeom>
        </p:spPr>
        <p:txBody>
          <a:bodyPr wrap="square" lIns="91440" tIns="45720" rIns="91440" bIns="45720" anchor="t">
            <a:spAutoFit/>
          </a:bodyPr>
          <a:lstStyle/>
          <a:p>
            <a:r>
              <a:rPr lang="es-CL" sz="2000" b="1" dirty="0">
                <a:latin typeface="Arial"/>
                <a:cs typeface="Arial"/>
              </a:rPr>
              <a:t>Algunas formas de prevenir la aparición de riesgos psicosociales</a:t>
            </a:r>
          </a:p>
        </p:txBody>
      </p:sp>
      <p:sp>
        <p:nvSpPr>
          <p:cNvPr id="7" name="Elipse 6"/>
          <p:cNvSpPr/>
          <p:nvPr/>
        </p:nvSpPr>
        <p:spPr>
          <a:xfrm>
            <a:off x="857250" y="2547613"/>
            <a:ext cx="2119637" cy="2119637"/>
          </a:xfrm>
          <a:prstGeom prst="ellipse">
            <a:avLst/>
          </a:prstGeom>
          <a:solidFill>
            <a:srgbClr val="BAC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2"/>
          <a:stretch>
            <a:fillRect/>
          </a:stretch>
        </p:blipFill>
        <p:spPr>
          <a:xfrm>
            <a:off x="1363452" y="2916868"/>
            <a:ext cx="1107232" cy="1381125"/>
          </a:xfrm>
          <a:prstGeom prst="rect">
            <a:avLst/>
          </a:prstGeom>
        </p:spPr>
      </p:pic>
    </p:spTree>
    <p:extLst>
      <p:ext uri="{BB962C8B-B14F-4D97-AF65-F5344CB8AC3E}">
        <p14:creationId xmlns:p14="http://schemas.microsoft.com/office/powerpoint/2010/main" val="357016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502513" y="2157088"/>
            <a:ext cx="6803537" cy="3293209"/>
          </a:xfrm>
          <a:prstGeom prst="rect">
            <a:avLst/>
          </a:prstGeom>
        </p:spPr>
        <p:txBody>
          <a:bodyPr wrap="square" lIns="91440" tIns="45720" rIns="91440" bIns="45720" anchor="t">
            <a:spAutoFit/>
          </a:bodyPr>
          <a:lstStyle>
            <a:defPPr marR="0" lvl="0" algn="l" rtl="0">
              <a:lnSpc>
                <a:spcPct val="100000"/>
              </a:lnSpc>
              <a:spcBef>
                <a:spcPts val="0"/>
              </a:spcBef>
              <a:spcAft>
                <a:spcPts val="0"/>
              </a:spcAft>
              <a:defRPr/>
            </a:defPPr>
            <a:lvl1pPr algn="just">
              <a:defRPr>
                <a:solidFill>
                  <a:schemeClr val="tx1"/>
                </a:solidFill>
                <a:latin typeface="Century Gothic"/>
                <a:ea typeface="Century Gothic"/>
                <a:cs typeface="Century Gothic"/>
              </a:defRPr>
            </a:lvl1pPr>
          </a:lstStyle>
          <a:p>
            <a:r>
              <a:rPr lang="es-CL" sz="1600" b="1" dirty="0">
                <a:latin typeface="Arial" panose="020B0604020202020204" pitchFamily="34" charset="0"/>
                <a:cs typeface="Arial" panose="020B0604020202020204" pitchFamily="34" charset="0"/>
              </a:rPr>
              <a:t>Carga de trabajo </a:t>
            </a:r>
          </a:p>
          <a:p>
            <a:r>
              <a:rPr lang="es-CL" sz="1600" dirty="0">
                <a:latin typeface="Arial"/>
                <a:cs typeface="Arial"/>
              </a:rPr>
              <a:t>Rediseñar los procesos de trabajo en conjunto con los interesados o distribuir la carga de trabajo de manera equitativa entre las personas y de acuerdo al perfil de cargo.</a:t>
            </a:r>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a:p>
            <a:r>
              <a:rPr lang="es-CL" sz="1600" b="1" dirty="0">
                <a:latin typeface="Arial"/>
                <a:cs typeface="Arial"/>
              </a:rPr>
              <a:t>Desarrollo profesional</a:t>
            </a:r>
            <a:endParaRPr lang="es-CL" sz="1600" dirty="0">
              <a:latin typeface="Arial" panose="020B0604020202020204" pitchFamily="34" charset="0"/>
              <a:cs typeface="Arial" panose="020B0604020202020204" pitchFamily="34" charset="0"/>
            </a:endParaRPr>
          </a:p>
          <a:p>
            <a:r>
              <a:rPr lang="es-CL" sz="1600" dirty="0">
                <a:latin typeface="Arial" panose="020B0604020202020204" pitchFamily="34" charset="0"/>
                <a:cs typeface="Arial" panose="020B0604020202020204" pitchFamily="34" charset="0"/>
              </a:rPr>
              <a:t>Diseñando las tareas de forma que confieran sentido, estímulo y la oportunidad de hacer uso de las capacitaciones.</a:t>
            </a:r>
          </a:p>
          <a:p>
            <a:endParaRPr lang="es-CL" sz="1600" dirty="0">
              <a:latin typeface="Arial" panose="020B0604020202020204" pitchFamily="34" charset="0"/>
              <a:cs typeface="Arial" panose="020B0604020202020204" pitchFamily="34" charset="0"/>
            </a:endParaRPr>
          </a:p>
          <a:p>
            <a:r>
              <a:rPr lang="es-CL" sz="1600" b="1" dirty="0">
                <a:latin typeface="Arial" panose="020B0604020202020204" pitchFamily="34" charset="0"/>
                <a:cs typeface="Arial" panose="020B0604020202020204" pitchFamily="34" charset="0"/>
              </a:rPr>
              <a:t>Entorno social</a:t>
            </a:r>
          </a:p>
          <a:p>
            <a:r>
              <a:rPr lang="es-CL" sz="1600" dirty="0">
                <a:latin typeface="Arial" panose="020B0604020202020204" pitchFamily="34" charset="0"/>
                <a:cs typeface="Arial" panose="020B0604020202020204" pitchFamily="34" charset="0"/>
              </a:rPr>
              <a:t>Creando oportunidades para la interacción social, incluidos el apoyo social y la ayuda directamente relacionada con el trabajo.</a:t>
            </a:r>
          </a:p>
          <a:p>
            <a:endParaRPr lang="es-CL" sz="1600" dirty="0">
              <a:latin typeface="Arial" panose="020B0604020202020204" pitchFamily="34" charset="0"/>
              <a:cs typeface="Arial" panose="020B0604020202020204" pitchFamily="34" charset="0"/>
            </a:endParaRPr>
          </a:p>
        </p:txBody>
      </p:sp>
      <p:sp>
        <p:nvSpPr>
          <p:cNvPr id="6" name="Rectángulo 5"/>
          <p:cNvSpPr/>
          <p:nvPr/>
        </p:nvSpPr>
        <p:spPr>
          <a:xfrm>
            <a:off x="712179" y="322378"/>
            <a:ext cx="5136171" cy="707886"/>
          </a:xfrm>
          <a:prstGeom prst="rect">
            <a:avLst/>
          </a:prstGeom>
        </p:spPr>
        <p:txBody>
          <a:bodyPr wrap="square" lIns="91440" tIns="45720" rIns="91440" bIns="45720" anchor="t">
            <a:spAutoFit/>
          </a:bodyPr>
          <a:lstStyle/>
          <a:p>
            <a:r>
              <a:rPr lang="es-CL" sz="2000" b="1" dirty="0">
                <a:latin typeface="Arial"/>
                <a:cs typeface="Arial"/>
              </a:rPr>
              <a:t>Algunas formas de prevenir la aparición de riesgos psicosociales</a:t>
            </a:r>
            <a:endParaRPr lang="es-ES" dirty="0">
              <a:latin typeface="Arial"/>
              <a:cs typeface="Arial"/>
            </a:endParaRPr>
          </a:p>
        </p:txBody>
      </p:sp>
      <p:sp>
        <p:nvSpPr>
          <p:cNvPr id="3" name="Elipse 2"/>
          <p:cNvSpPr/>
          <p:nvPr/>
        </p:nvSpPr>
        <p:spPr>
          <a:xfrm>
            <a:off x="857250" y="2547613"/>
            <a:ext cx="2119637" cy="2119637"/>
          </a:xfrm>
          <a:prstGeom prst="ellipse">
            <a:avLst/>
          </a:prstGeom>
          <a:solidFill>
            <a:srgbClr val="BAC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a:blip r:embed="rId2"/>
          <a:stretch>
            <a:fillRect/>
          </a:stretch>
        </p:blipFill>
        <p:spPr>
          <a:xfrm>
            <a:off x="1151476" y="3107368"/>
            <a:ext cx="1531184" cy="1000125"/>
          </a:xfrm>
          <a:prstGeom prst="rect">
            <a:avLst/>
          </a:prstGeom>
        </p:spPr>
      </p:pic>
    </p:spTree>
    <p:extLst>
      <p:ext uri="{BB962C8B-B14F-4D97-AF65-F5344CB8AC3E}">
        <p14:creationId xmlns:p14="http://schemas.microsoft.com/office/powerpoint/2010/main" val="209642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7908c4-3817-460b-9280-749dac495a5a">
      <Terms xmlns="http://schemas.microsoft.com/office/infopath/2007/PartnerControls"/>
    </lcf76f155ced4ddcb4097134ff3c332f>
    <TaxCatchAll xmlns="a6ca539c-3e64-4a5d-8028-2b17ea353d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D977D87A028CE4AB7D5DE10AC35DC92" ma:contentTypeVersion="15" ma:contentTypeDescription="Crear nuevo documento." ma:contentTypeScope="" ma:versionID="e619ec53dc0101b6da2ead20efa94217">
  <xsd:schema xmlns:xsd="http://www.w3.org/2001/XMLSchema" xmlns:xs="http://www.w3.org/2001/XMLSchema" xmlns:p="http://schemas.microsoft.com/office/2006/metadata/properties" xmlns:ns2="3a7908c4-3817-460b-9280-749dac495a5a" xmlns:ns3="a6ca539c-3e64-4a5d-8028-2b17ea353d03" targetNamespace="http://schemas.microsoft.com/office/2006/metadata/properties" ma:root="true" ma:fieldsID="2323745dacf3a3e0cde8959f7b7f1812" ns2:_="" ns3:_="">
    <xsd:import namespace="3a7908c4-3817-460b-9280-749dac495a5a"/>
    <xsd:import namespace="a6ca539c-3e64-4a5d-8028-2b17ea353d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908c4-3817-460b-9280-749dac495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efff2ce4-dc20-4221-83e6-9bb0a589ab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a539c-3e64-4a5d-8028-2b17ea353d03"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d50777e4-66c3-414a-9c7d-47f3f53cbb06}" ma:internalName="TaxCatchAll" ma:showField="CatchAllData" ma:web="a6ca539c-3e64-4a5d-8028-2b17ea353d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72EDF-2912-4221-9154-64EEC2B4AD8F}">
  <ds:schemaRefs>
    <ds:schemaRef ds:uri="3a7908c4-3817-460b-9280-749dac495a5a"/>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a6ca539c-3e64-4a5d-8028-2b17ea353d03"/>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41B12C14-CC4A-4E56-B7A5-B464D5DF102E}">
  <ds:schemaRefs>
    <ds:schemaRef ds:uri="http://schemas.microsoft.com/sharepoint/v3/contenttype/forms"/>
  </ds:schemaRefs>
</ds:datastoreItem>
</file>

<file path=customXml/itemProps3.xml><?xml version="1.0" encoding="utf-8"?>
<ds:datastoreItem xmlns:ds="http://schemas.openxmlformats.org/officeDocument/2006/customXml" ds:itemID="{6A9D15AB-7D97-4CC0-A747-1C235249AA6F}"/>
</file>

<file path=docProps/app.xml><?xml version="1.0" encoding="utf-8"?>
<Properties xmlns="http://schemas.openxmlformats.org/officeDocument/2006/extended-properties" xmlns:vt="http://schemas.openxmlformats.org/officeDocument/2006/docPropsVTypes">
  <Template>Tema1</Template>
  <TotalTime>6441</TotalTime>
  <Words>1717</Words>
  <Application>Microsoft Office PowerPoint</Application>
  <PresentationFormat>Panorámica</PresentationFormat>
  <Paragraphs>153</Paragraphs>
  <Slides>25</Slides>
  <Notes>13</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1_Tema de Office</vt:lpstr>
      <vt:lpstr>Presentación de PowerPoint</vt:lpstr>
      <vt:lpstr>Presentación de PowerPoint</vt:lpstr>
      <vt:lpstr>Factores de riesgos  Psicosociales</vt:lpstr>
      <vt:lpstr>Presentación de PowerPoint</vt:lpstr>
      <vt:lpstr>Presentación de PowerPoint</vt:lpstr>
      <vt:lpstr>Presentación de PowerPoint</vt:lpstr>
      <vt:lpstr>Factores de riesgo psicosocial tales como: sobrecarga laboral, desgaste de los trabajadores/as, límites difusos de la jornada de trabajo, trabajo aislado, exigencias de utilización de tecnologías que están en desarrollo, alternancia de trabajo presencial y a distancia o conciliación de la vida personal y familiar, son parte de los riesgos vinculados a los nuevos escenarios laborales y al trabajo en contexto de alerta sanitaria. Dichas transformaciones tienen un correlato en la experiencia del trabajador/a y el trabajo que realizan.</vt:lpstr>
      <vt:lpstr>Presentación de PowerPoint</vt:lpstr>
      <vt:lpstr>Presentación de PowerPoint</vt:lpstr>
      <vt:lpstr>Presentación de PowerPoint</vt:lpstr>
      <vt:lpstr>Trabajadores y Funcionarios Un mayor bienestar y satisfacción laboral.   Ejecutivos de la Empresa/Institución Un personal sano, motivado y productivo.   Empresas/Instituciones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Alarcón</dc:creator>
  <cp:lastModifiedBy>Pato</cp:lastModifiedBy>
  <cp:revision>393</cp:revision>
  <dcterms:created xsi:type="dcterms:W3CDTF">2020-12-17T22:04:48Z</dcterms:created>
  <dcterms:modified xsi:type="dcterms:W3CDTF">2023-07-25T15:24:39Z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0x010100FD977D87A028CE4AB7D5DE10AC35DC92</vt:lpwstr>
  </property>
  <property fmtid="{D5CDD505-2E9C-101B-9397-08002B2CF9AE}" pid="3" name="MediaServiceImageTags">
    <vt:lpwstr/>
  </property>
</Properties>
</file>