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sldIdLst>
    <p:sldId id="387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23650-371A-476E-BB36-D36F3CC0A167}" type="datetimeFigureOut">
              <a:rPr lang="es-CL" smtClean="0"/>
              <a:t>10-01-2025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3AECC-60E1-4120-8E84-E8BB35D946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2441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1/10/2025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276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6" name="Rectangle 116"/>
          <p:cNvSpPr txBox="1">
            <a:spLocks noChangeArrowheads="1"/>
          </p:cNvSpPr>
          <p:nvPr userDrawn="1"/>
        </p:nvSpPr>
        <p:spPr bwMode="auto">
          <a:xfrm>
            <a:off x="9768408" y="260648"/>
            <a:ext cx="2088233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075" tIns="45279" rIns="87075" bIns="45279" numCol="1" anchor="ctr" anchorCtr="0" compatLnSpc="1">
            <a:prstTxWarp prst="textNoShape">
              <a:avLst/>
            </a:prstTxWarp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1400" b="1" kern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Oferta Formación</a:t>
            </a:r>
          </a:p>
        </p:txBody>
      </p:sp>
    </p:spTree>
    <p:extLst>
      <p:ext uri="{BB962C8B-B14F-4D97-AF65-F5344CB8AC3E}">
        <p14:creationId xmlns:p14="http://schemas.microsoft.com/office/powerpoint/2010/main" val="2784248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1/10/2025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904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FC25C8-A9EA-6685-97B8-BB6EEAA2EC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9D741EC5-CE37-A317-9CC8-0C6585A63A39}"/>
              </a:ext>
            </a:extLst>
          </p:cNvPr>
          <p:cNvSpPr/>
          <p:nvPr/>
        </p:nvSpPr>
        <p:spPr>
          <a:xfrm>
            <a:off x="1199457" y="404664"/>
            <a:ext cx="73810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Estado de Avance Capacitación D44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4EA44F9-3B48-9EB3-87C0-5802974DCADB}"/>
              </a:ext>
            </a:extLst>
          </p:cNvPr>
          <p:cNvSpPr/>
          <p:nvPr/>
        </p:nvSpPr>
        <p:spPr>
          <a:xfrm>
            <a:off x="10200456" y="188640"/>
            <a:ext cx="1584176" cy="44685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26C56D77-89B5-C8A6-B50E-E959E4BEC0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963691"/>
              </p:ext>
            </p:extLst>
          </p:nvPr>
        </p:nvGraphicFramePr>
        <p:xfrm>
          <a:off x="1034902" y="1101489"/>
          <a:ext cx="10122195" cy="4403041"/>
        </p:xfrm>
        <a:graphic>
          <a:graphicData uri="http://schemas.openxmlformats.org/drawingml/2006/table">
            <a:tbl>
              <a:tblPr>
                <a:tableStyleId>{85BE263C-DBD7-4A20-BB59-AAB30ACAA65A}</a:tableStyleId>
              </a:tblPr>
              <a:tblGrid>
                <a:gridCol w="4381445">
                  <a:extLst>
                    <a:ext uri="{9D8B030D-6E8A-4147-A177-3AD203B41FA5}">
                      <a16:colId xmlns:a16="http://schemas.microsoft.com/office/drawing/2014/main" val="2363725688"/>
                    </a:ext>
                  </a:extLst>
                </a:gridCol>
                <a:gridCol w="2047709">
                  <a:extLst>
                    <a:ext uri="{9D8B030D-6E8A-4147-A177-3AD203B41FA5}">
                      <a16:colId xmlns:a16="http://schemas.microsoft.com/office/drawing/2014/main" val="3152341647"/>
                    </a:ext>
                  </a:extLst>
                </a:gridCol>
                <a:gridCol w="3693041">
                  <a:extLst>
                    <a:ext uri="{9D8B030D-6E8A-4147-A177-3AD203B41FA5}">
                      <a16:colId xmlns:a16="http://schemas.microsoft.com/office/drawing/2014/main" val="1692890858"/>
                    </a:ext>
                  </a:extLst>
                </a:gridCol>
              </a:tblGrid>
              <a:tr h="280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600" b="1" u="none" strike="noStrike" dirty="0">
                          <a:effectLst/>
                        </a:rPr>
                        <a:t>Requerimiento D44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577" marR="3577" marT="35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600" b="1" u="none" strike="noStrike" dirty="0">
                          <a:effectLst/>
                        </a:rPr>
                        <a:t>Producto 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577" marR="3577" marT="35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600" b="1" u="none" strike="noStrike" dirty="0">
                          <a:effectLst/>
                        </a:rPr>
                        <a:t>Estado avance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577" marR="3577" marT="3577" marB="0" anchor="ctr"/>
                </a:tc>
                <a:extLst>
                  <a:ext uri="{0D108BD9-81ED-4DB2-BD59-A6C34878D82A}">
                    <a16:rowId xmlns:a16="http://schemas.microsoft.com/office/drawing/2014/main" val="4127200516"/>
                  </a:ext>
                </a:extLst>
              </a:tr>
              <a:tr h="8422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Introducción al D°44 - Oferta Complementaria Mutual</a:t>
                      </a:r>
                    </a:p>
                  </a:txBody>
                  <a:tcPr marL="3577" marR="3577" marT="357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</a:t>
                      </a:r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urso </a:t>
                      </a:r>
                      <a:r>
                        <a:rPr lang="es-CL" sz="1400" b="1" u="none" strike="noStrike" dirty="0">
                          <a:effectLst/>
                        </a:rPr>
                        <a:t>Análisis del Decreto N°44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  <a:p>
                      <a:pPr algn="ctr" fontAlgn="ctr"/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577" marR="3577" marT="357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</a:t>
                      </a:r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ISPONIBLE</a:t>
                      </a:r>
                    </a:p>
                    <a:p>
                      <a:pPr algn="ctr" fontAlgn="ctr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Modalidad </a:t>
                      </a:r>
                      <a:r>
                        <a:rPr lang="es-CL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Streaming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  <a:p>
                      <a:pPr algn="ctr" fontAlgn="ctr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Modalidad E-learning </a:t>
                      </a:r>
                    </a:p>
                    <a:p>
                      <a:pPr algn="ctr" fontAlgn="ctr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Modalidad Presencial</a:t>
                      </a:r>
                    </a:p>
                  </a:txBody>
                  <a:tcPr marL="3577" marR="3577" marT="357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619800"/>
                  </a:ext>
                </a:extLst>
              </a:tr>
              <a:tr h="58088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>
                          <a:effectLst/>
                        </a:rPr>
                        <a:t>Artículo 13.- Uso de elementos de protección personal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577" marR="3577" marT="357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Curso 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Uso de Elementos de Protección Personal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577" marR="3577" marT="357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DISPONIBLE</a:t>
                      </a:r>
                    </a:p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Modalidad </a:t>
                      </a:r>
                      <a:r>
                        <a:rPr lang="es-E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Streaming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Modalidad Presencial</a:t>
                      </a:r>
                    </a:p>
                  </a:txBody>
                  <a:tcPr marL="3577" marR="3577" marT="357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599050"/>
                  </a:ext>
                </a:extLst>
              </a:tr>
              <a:tr h="69063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>
                          <a:effectLst/>
                        </a:rPr>
                        <a:t>Artículo 16.- Capacitación de las personas trabajadoras en prevención de riesgos laborales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577" marR="3577" marT="357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u="none" strike="noStrike" dirty="0">
                          <a:effectLst/>
                        </a:rPr>
                        <a:t>Curso </a:t>
                      </a:r>
                      <a:r>
                        <a:rPr lang="es-ES" sz="1400" b="1" u="none" strike="noStrike" dirty="0">
                          <a:effectLst/>
                        </a:rPr>
                        <a:t>Control de riesgos laborales para personas trabajadoras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577" marR="3577" marT="357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u="none" strike="noStrike" dirty="0">
                          <a:effectLst/>
                        </a:rPr>
                        <a:t>DISPONIBLE</a:t>
                      </a:r>
                    </a:p>
                    <a:p>
                      <a:pPr algn="ctr" fontAlgn="ctr"/>
                      <a:r>
                        <a:rPr lang="es-ES" sz="1400" b="0" u="none" strike="noStrike" dirty="0">
                          <a:effectLst/>
                        </a:rPr>
                        <a:t> Modalidad </a:t>
                      </a:r>
                      <a:r>
                        <a:rPr lang="es-ES" sz="1400" b="0" u="none" strike="noStrike" dirty="0" err="1">
                          <a:effectLst/>
                        </a:rPr>
                        <a:t>Streaming</a:t>
                      </a:r>
                      <a:r>
                        <a:rPr lang="es-ES" sz="1400" b="0" u="none" strike="noStrike" dirty="0">
                          <a:effectLst/>
                        </a:rPr>
                        <a:t> </a:t>
                      </a:r>
                    </a:p>
                    <a:p>
                      <a:pPr algn="ctr" fontAlgn="ctr"/>
                      <a:r>
                        <a:rPr lang="es-ES" sz="1400" b="0" u="none" strike="noStrike" dirty="0">
                          <a:effectLst/>
                        </a:rPr>
                        <a:t>Modalidad  Presencial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577" marR="3577" marT="357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018998"/>
                  </a:ext>
                </a:extLst>
              </a:tr>
              <a:tr h="58088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>
                          <a:effectLst/>
                        </a:rPr>
                        <a:t>Artículo 32.- Requisitos de los representantes de las personas trabajadoras.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577" marR="3577" marT="35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Programa de formación CPHS 20 </a:t>
                      </a:r>
                      <a:r>
                        <a:rPr lang="es-ES" sz="1400" u="none" strike="noStrike" dirty="0" err="1">
                          <a:effectLst/>
                        </a:rPr>
                        <a:t>hrs</a:t>
                      </a:r>
                      <a:r>
                        <a:rPr lang="es-ES" sz="1400" u="none" strike="noStrike" dirty="0">
                          <a:effectLst/>
                        </a:rPr>
                        <a:t>.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577" marR="3577" marT="35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PROXIMAMENTE </a:t>
                      </a:r>
                    </a:p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Programa en lanzamiento</a:t>
                      </a:r>
                    </a:p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A la espera definición final SUSESO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577" marR="3577" marT="3577" marB="0" anchor="ctr"/>
                </a:tc>
                <a:extLst>
                  <a:ext uri="{0D108BD9-81ED-4DB2-BD59-A6C34878D82A}">
                    <a16:rowId xmlns:a16="http://schemas.microsoft.com/office/drawing/2014/main" val="363065615"/>
                  </a:ext>
                </a:extLst>
              </a:tr>
              <a:tr h="58088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>
                          <a:effectLst/>
                        </a:rPr>
                        <a:t>Artículo 65.- Encargado de la prevención de riesgos laborales en las empresas de hasta cien personas trabajadoras (</a:t>
                      </a:r>
                      <a:r>
                        <a:rPr lang="es-ES" sz="1400" b="1" u="none" strike="noStrike" dirty="0" err="1">
                          <a:effectLst/>
                        </a:rPr>
                        <a:t>ChileValora</a:t>
                      </a:r>
                      <a:r>
                        <a:rPr lang="es-ES" sz="1400" b="1" u="none" strike="noStrike" dirty="0">
                          <a:effectLst/>
                        </a:rPr>
                        <a:t>)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577" marR="3577" marT="35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Curso capacitación Formación para Encargados SST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577" marR="3577" marT="35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PROXIMAMENTE </a:t>
                      </a:r>
                    </a:p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Programa en lanzamiento</a:t>
                      </a:r>
                    </a:p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A la espera definición final SUSESO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577" marR="3577" marT="3577" marB="0" anchor="ctr"/>
                </a:tc>
                <a:extLst>
                  <a:ext uri="{0D108BD9-81ED-4DB2-BD59-A6C34878D82A}">
                    <a16:rowId xmlns:a16="http://schemas.microsoft.com/office/drawing/2014/main" val="1410662562"/>
                  </a:ext>
                </a:extLst>
              </a:tr>
              <a:tr h="58088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>
                          <a:effectLst/>
                        </a:rPr>
                        <a:t>Artículo 76.- Deberes de los organismos administradores (Delegados)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577" marR="3577" marT="35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Curso capacitación Formación para Delegados de SST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577" marR="3577" marT="35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PROXIMAMENTE </a:t>
                      </a:r>
                    </a:p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Programa en lanzamiento</a:t>
                      </a:r>
                    </a:p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A la espera definición final SUSESO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577" marR="3577" marT="3577" marB="0" anchor="ctr"/>
                </a:tc>
                <a:extLst>
                  <a:ext uri="{0D108BD9-81ED-4DB2-BD59-A6C34878D82A}">
                    <a16:rowId xmlns:a16="http://schemas.microsoft.com/office/drawing/2014/main" val="3135016594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7335632B-CA95-7DF7-42A8-3F54612A1312}"/>
              </a:ext>
            </a:extLst>
          </p:cNvPr>
          <p:cNvSpPr txBox="1"/>
          <p:nvPr/>
        </p:nvSpPr>
        <p:spPr>
          <a:xfrm>
            <a:off x="1199457" y="5508827"/>
            <a:ext cx="9679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Nota: Recuerda que los cursos </a:t>
            </a:r>
            <a:r>
              <a:rPr lang="es-ES" dirty="0" err="1"/>
              <a:t>Streaming</a:t>
            </a:r>
            <a:r>
              <a:rPr lang="es-ES" dirty="0"/>
              <a:t> y presencial se deben solicitar a través de tu experto asesor.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6620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D977D87A028CE4AB7D5DE10AC35DC92" ma:contentTypeVersion="19" ma:contentTypeDescription="Crear nuevo documento." ma:contentTypeScope="" ma:versionID="a3ea0e219ce42042c644c75789661006">
  <xsd:schema xmlns:xsd="http://www.w3.org/2001/XMLSchema" xmlns:xs="http://www.w3.org/2001/XMLSchema" xmlns:p="http://schemas.microsoft.com/office/2006/metadata/properties" xmlns:ns1="http://schemas.microsoft.com/sharepoint/v3" xmlns:ns2="3a7908c4-3817-460b-9280-749dac495a5a" xmlns:ns3="a6ca539c-3e64-4a5d-8028-2b17ea353d03" targetNamespace="http://schemas.microsoft.com/office/2006/metadata/properties" ma:root="true" ma:fieldsID="ca5a9ed0b74450a716b7009995c0dfc2" ns1:_="" ns2:_="" ns3:_="">
    <xsd:import namespace="http://schemas.microsoft.com/sharepoint/v3"/>
    <xsd:import namespace="3a7908c4-3817-460b-9280-749dac495a5a"/>
    <xsd:import namespace="a6ca539c-3e64-4a5d-8028-2b17ea353d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7908c4-3817-460b-9280-749dac495a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Etiquetas de imagen" ma:readOnly="false" ma:fieldId="{5cf76f15-5ced-4ddc-b409-7134ff3c332f}" ma:taxonomyMulti="true" ma:sspId="efff2ce4-dc20-4221-83e6-9bb0a589ab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ca539c-3e64-4a5d-8028-2b17ea353d0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d50777e4-66c3-414a-9c7d-47f3f53cbb06}" ma:internalName="TaxCatchAll" ma:showField="CatchAllData" ma:web="a6ca539c-3e64-4a5d-8028-2b17ea353d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3a7908c4-3817-460b-9280-749dac495a5a">
      <Terms xmlns="http://schemas.microsoft.com/office/infopath/2007/PartnerControls"/>
    </lcf76f155ced4ddcb4097134ff3c332f>
    <_ip_UnifiedCompliancePolicyProperties xmlns="http://schemas.microsoft.com/sharepoint/v3" xsi:nil="true"/>
    <TaxCatchAll xmlns="a6ca539c-3e64-4a5d-8028-2b17ea353d03" xsi:nil="true"/>
  </documentManagement>
</p:properties>
</file>

<file path=customXml/itemProps1.xml><?xml version="1.0" encoding="utf-8"?>
<ds:datastoreItem xmlns:ds="http://schemas.openxmlformats.org/officeDocument/2006/customXml" ds:itemID="{11135D41-0E61-4D15-99B6-5B9853D8EB12}"/>
</file>

<file path=customXml/itemProps2.xml><?xml version="1.0" encoding="utf-8"?>
<ds:datastoreItem xmlns:ds="http://schemas.openxmlformats.org/officeDocument/2006/customXml" ds:itemID="{FF0E22C2-5420-4F74-89F9-D75B98BAFE52}"/>
</file>

<file path=customXml/itemProps3.xml><?xml version="1.0" encoding="utf-8"?>
<ds:datastoreItem xmlns:ds="http://schemas.openxmlformats.org/officeDocument/2006/customXml" ds:itemID="{1027DD9F-A8F9-42E1-9DF8-E86D47578466}"/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196</Words>
  <Application>Microsoft Office PowerPoint</Application>
  <PresentationFormat>Panorámica</PresentationFormat>
  <Paragraphs>36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 Narrow</vt:lpstr>
      <vt:lpstr>Arial</vt:lpstr>
      <vt:lpstr>Calibri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Maltes M</dc:creator>
  <cp:lastModifiedBy>Daniela Maltes M</cp:lastModifiedBy>
  <cp:revision>49</cp:revision>
  <dcterms:created xsi:type="dcterms:W3CDTF">2024-08-07T19:41:13Z</dcterms:created>
  <dcterms:modified xsi:type="dcterms:W3CDTF">2025-01-10T17:46:36Z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0x010100FD977D87A028CE4AB7D5DE10AC35DC92</vt:lpwstr>
  </property>
</Properties>
</file>