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59" r:id="rId4"/>
    <p:sldId id="281" r:id="rId5"/>
    <p:sldId id="284" r:id="rId6"/>
    <p:sldId id="265" r:id="rId7"/>
    <p:sldId id="266" r:id="rId8"/>
    <p:sldId id="268" r:id="rId9"/>
    <p:sldId id="267" r:id="rId10"/>
    <p:sldId id="295" r:id="rId11"/>
    <p:sldId id="296" r:id="rId12"/>
    <p:sldId id="298" r:id="rId13"/>
    <p:sldId id="273" r:id="rId14"/>
    <p:sldId id="299" r:id="rId15"/>
    <p:sldId id="291" r:id="rId16"/>
    <p:sldId id="300" r:id="rId17"/>
    <p:sldId id="275" r:id="rId18"/>
    <p:sldId id="276" r:id="rId19"/>
    <p:sldId id="304" r:id="rId20"/>
    <p:sldId id="292" r:id="rId21"/>
    <p:sldId id="277" r:id="rId22"/>
    <p:sldId id="301" r:id="rId23"/>
    <p:sldId id="302" r:id="rId24"/>
    <p:sldId id="270" r:id="rId25"/>
    <p:sldId id="303" r:id="rId26"/>
    <p:sldId id="288" r:id="rId27"/>
    <p:sldId id="278" r:id="rId28"/>
    <p:sldId id="294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E5A"/>
    <a:srgbClr val="71BC19"/>
    <a:srgbClr val="8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891"/>
        <p:guide pos="203"/>
      </p:guideLst>
    </p:cSldViewPr>
  </p:slideViewPr>
  <p:outlineViewPr>
    <p:cViewPr>
      <p:scale>
        <a:sx n="33" d="100"/>
        <a:sy n="33" d="100"/>
      </p:scale>
      <p:origin x="0" y="17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6033-6B68-5149-812E-36E155334B4E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B9DC-2B33-0640-A7AA-65CE498FB0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90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13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225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24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89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38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528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0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6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54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205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78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3F25-2E0B-4C4F-B0AE-055D47092C48}" type="datetimeFigureOut">
              <a:rPr lang="es-CL" smtClean="0"/>
              <a:pPr/>
              <a:t>13-08-2015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0A37-BF58-4669-BD32-DC701706EA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29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8FBE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noamano@mutual.c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tual.c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ONDO DIAPO MANOS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8"/>
            <a:ext cx="9144000" cy="681246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-725170" y="2283128"/>
            <a:ext cx="9144000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5949280"/>
            <a:ext cx="634220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C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Campaña Mano a Mano 2015 </a:t>
            </a:r>
            <a:endParaRPr lang="es-C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51720" y="429309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83E5A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¡Todos cuentan!</a:t>
            </a:r>
            <a:endParaRPr lang="es-CL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83E5A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Imagen 9" descr="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9" y="2060848"/>
            <a:ext cx="8405365" cy="213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5" name="Imagen 4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6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108" y="1628800"/>
            <a:ext cx="5238004" cy="377301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s-CL" sz="1800" b="1" kern="0" dirty="0" smtClean="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rPr>
              <a:t>Detección y control de riesgos</a:t>
            </a:r>
          </a:p>
          <a:p>
            <a:pPr marL="0" lvl="0" indent="0" algn="just">
              <a:buNone/>
            </a:pPr>
            <a:endParaRPr lang="es-CL" sz="1800" kern="0" dirty="0">
              <a:solidFill>
                <a:srgbClr val="404040"/>
              </a:solidFill>
              <a:latin typeface="Arial"/>
              <a:ea typeface="MS PGothic" pitchFamily="34" charset="-128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Inspecciones de seguridad (donde cabe un lápiz cabe un dedo, inspección de guantes, herramientas y equipos).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Observaciones de seguridad (promoción de conductas seguras en el uso de las manos).</a:t>
            </a:r>
          </a:p>
          <a:p>
            <a:pPr algn="just">
              <a:buClr>
                <a:srgbClr val="8FBE00"/>
              </a:buClr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Capacitación.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Actividades lúdicas.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5400600" cy="432147"/>
          </a:xfrm>
        </p:spPr>
        <p:txBody>
          <a:bodyPr/>
          <a:lstStyle/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Desarrollo de la campaña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lamina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5115" r="5364" b="10012"/>
          <a:stretch/>
        </p:blipFill>
        <p:spPr>
          <a:xfrm>
            <a:off x="6012160" y="1988840"/>
            <a:ext cx="2859015" cy="210395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651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5" name="Imagen 4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6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558" y="1628800"/>
            <a:ext cx="5226554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404040"/>
                </a:solidFill>
                <a:latin typeface="Arial"/>
                <a:cs typeface="Arial"/>
              </a:rPr>
              <a:t>Concurso para trabajadores</a:t>
            </a:r>
          </a:p>
          <a:p>
            <a:pPr marL="0" indent="0">
              <a:buNone/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Desarrollo de productos tales como afiches, fotografías, dibujos realizados con la familia, videos, esculturas y canciones.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Comisión interna de la empresa selecciona el mejor producto según la categoría.</a:t>
            </a:r>
          </a:p>
          <a:p>
            <a:pPr algn="just"/>
            <a:endParaRPr lang="es-CL" sz="1800" dirty="0">
              <a:latin typeface="Arial"/>
              <a:cs typeface="Arial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Desarrollo de la campaña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lamina 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22160" r="12717"/>
          <a:stretch/>
        </p:blipFill>
        <p:spPr>
          <a:xfrm>
            <a:off x="6012160" y="1988840"/>
            <a:ext cx="2880000" cy="21239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983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5" name="Imagen 4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6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5124" y="1628800"/>
            <a:ext cx="8229600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 smtClean="0">
                <a:solidFill>
                  <a:srgbClr val="404040"/>
                </a:solidFill>
                <a:latin typeface="Arial"/>
                <a:cs typeface="Arial"/>
              </a:rPr>
              <a:t>Envío de material</a:t>
            </a:r>
          </a:p>
          <a:p>
            <a:pPr marL="0" indent="0">
              <a:buNone/>
            </a:pPr>
            <a:endParaRPr lang="es-CL" sz="1800" b="1" dirty="0" smtClean="0">
              <a:solidFill>
                <a:srgbClr val="8FBE00"/>
              </a:solidFill>
              <a:latin typeface="Arial"/>
              <a:cs typeface="Arial"/>
            </a:endParaRPr>
          </a:p>
          <a:p>
            <a:pPr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Empresa edita y envía material de registro de las actividades realizadas a Mutual de Seguridad CChC para el concurso categoría empresa destacada. </a:t>
            </a:r>
          </a:p>
          <a:p>
            <a:pPr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Envío de los productos seleccionados para el concurso categoría trabajador destacado.</a:t>
            </a:r>
          </a:p>
          <a:p>
            <a:pPr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Fecha máxima de recepción: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09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de Noviembre 2015.</a:t>
            </a:r>
          </a:p>
          <a:p>
            <a:pPr>
              <a:buClr>
                <a:srgbClr val="8FBE00"/>
              </a:buClr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buClr>
                <a:srgbClr val="8FBE00"/>
              </a:buClr>
              <a:buNone/>
            </a:pPr>
            <a:r>
              <a:rPr lang="es-CL" sz="1800" b="1" dirty="0" smtClean="0">
                <a:solidFill>
                  <a:srgbClr val="404040"/>
                </a:solidFill>
                <a:latin typeface="Arial"/>
                <a:cs typeface="Arial"/>
              </a:rPr>
              <a:t>NOTA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: Enviar las evidencias vía </a:t>
            </a:r>
            <a:r>
              <a:rPr lang="es-CL" sz="1800" dirty="0" err="1" smtClean="0">
                <a:solidFill>
                  <a:srgbClr val="404040"/>
                </a:solidFill>
                <a:latin typeface="Arial"/>
                <a:cs typeface="Arial"/>
              </a:rPr>
              <a:t>wetransfer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 a manoamano@mutual.cl.</a:t>
            </a: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5400600" cy="432147"/>
          </a:xfrm>
        </p:spPr>
        <p:txBody>
          <a:bodyPr/>
          <a:lstStyle/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Desarrollo de la campaña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9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8" name="Imagen 7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617889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1800" b="1" dirty="0">
                <a:solidFill>
                  <a:srgbClr val="404040"/>
                </a:solidFill>
                <a:latin typeface="Arial"/>
                <a:ea typeface="+mj-ea"/>
                <a:cs typeface="Arial"/>
              </a:rPr>
              <a:t>Compromiso de los </a:t>
            </a:r>
            <a:r>
              <a:rPr lang="es-CL" sz="1800" b="1" dirty="0" smtClean="0">
                <a:solidFill>
                  <a:srgbClr val="404040"/>
                </a:solidFill>
                <a:latin typeface="Arial"/>
                <a:ea typeface="+mj-ea"/>
                <a:cs typeface="Arial"/>
              </a:rPr>
              <a:t>trabajadores</a:t>
            </a:r>
          </a:p>
          <a:p>
            <a:pPr marL="0" indent="0" algn="just">
              <a:buNone/>
            </a:pPr>
            <a:endParaRPr lang="es-CL" sz="1800" b="1" dirty="0">
              <a:solidFill>
                <a:srgbClr val="8FBE00"/>
              </a:solidFill>
              <a:latin typeface="Arial"/>
              <a:ea typeface="+mj-ea"/>
              <a:cs typeface="Arial"/>
            </a:endParaRPr>
          </a:p>
          <a:p>
            <a:pPr marL="0" indent="0" algn="just">
              <a:buNone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el lanzamiento de la campaña todos los trabajadores estampan sus manos pintadas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un panel de cartulina dejándola como mural, colocando su nombre (optativo)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comprometiéndose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con ello a cuidar sus manos y participar en la campaña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4" name="Imagen 3" descr="IMG_691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9422" r="10602" b="16038"/>
          <a:stretch/>
        </p:blipFill>
        <p:spPr>
          <a:xfrm>
            <a:off x="6228184" y="1916832"/>
            <a:ext cx="2595830" cy="165618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0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8" name="Imagen 7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473873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1800" b="1" dirty="0" smtClean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lang="es-CL" sz="1800" b="1" dirty="0">
                <a:solidFill>
                  <a:srgbClr val="404040"/>
                </a:solidFill>
                <a:latin typeface="Arial"/>
                <a:cs typeface="Arial"/>
              </a:rPr>
              <a:t>libro de la fama</a:t>
            </a:r>
          </a:p>
          <a:p>
            <a:pPr marL="0" indent="0" algn="just">
              <a:buNone/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Todos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los trabajadores estampan sus manos pintadas  en hojas tamaño carta colocando su nombre  y un mensaje (optativo), las cuales luego se empastan  colocando una cubierta que evidencie el valor del contenido  y firmado por el máximo ejecutivo de la empresa creando así “El libro de la Fama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”.</a:t>
            </a: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Imagen 4" descr="la foto 3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18475" r="3375" b="4543"/>
          <a:stretch/>
        </p:blipFill>
        <p:spPr>
          <a:xfrm>
            <a:off x="6228184" y="2276872"/>
            <a:ext cx="2596600" cy="165618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7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130316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8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22263" y="1628800"/>
            <a:ext cx="5401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404040"/>
                </a:solidFill>
                <a:latin typeface="Arial"/>
                <a:cs typeface="Arial"/>
              </a:rPr>
              <a:t>Identificación del </a:t>
            </a:r>
            <a:r>
              <a:rPr lang="es-CL" b="1" dirty="0" smtClean="0">
                <a:solidFill>
                  <a:srgbClr val="404040"/>
                </a:solidFill>
                <a:latin typeface="Arial"/>
                <a:cs typeface="Arial"/>
              </a:rPr>
              <a:t>riesgo</a:t>
            </a:r>
          </a:p>
          <a:p>
            <a:endParaRPr lang="es-CL" b="1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42900" indent="-342900" algn="just">
              <a:buClr>
                <a:srgbClr val="8FBE00"/>
              </a:buClr>
              <a:buFont typeface="Arial"/>
              <a:buChar char="•"/>
            </a:pP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Supervisores, trabajadores e integrantes del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Comité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Paritario realizan inspecciones y observaciones en los lugares de trabajo a fin de detectar condiciones de riesgo y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estimular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las conductas seguras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</a:p>
          <a:p>
            <a:pPr marL="342900" indent="-342900" algn="just">
              <a:buClr>
                <a:srgbClr val="8FBE00"/>
              </a:buClr>
              <a:buFont typeface="Arial"/>
              <a:buChar char="•"/>
            </a:pPr>
            <a:endParaRPr lang="es-CL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42900" indent="-342900" algn="just">
              <a:buClr>
                <a:srgbClr val="8FBE00"/>
              </a:buClr>
              <a:buFont typeface="Arial"/>
              <a:buChar char="•"/>
            </a:pP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Advertir situaciones de riesgo instalando  señalización específica  de seguridad en los puntos críticos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s-CL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9" name="Picture 5" descr="D:\Users\mmuñoza\Desktop\RESPALDO FINAL CMM 2013\TODAS LAS EVIDENCIAS EMPRESAS\SUPERM LA FAMA  85104 adm y serv\IMG_20131022_162235_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166414"/>
            <a:ext cx="2723270" cy="204245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308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8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22263" y="1628800"/>
            <a:ext cx="5401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solidFill>
                  <a:srgbClr val="404040"/>
                </a:solidFill>
                <a:latin typeface="Arial"/>
                <a:cs typeface="Arial"/>
              </a:rPr>
              <a:t>Capacitación</a:t>
            </a:r>
            <a:r>
              <a:rPr lang="es-CL" b="1" dirty="0" smtClean="0">
                <a:solidFill>
                  <a:srgbClr val="8FBE00"/>
                </a:solidFill>
                <a:latin typeface="Arial"/>
                <a:cs typeface="Arial"/>
              </a:rPr>
              <a:t> </a:t>
            </a:r>
          </a:p>
          <a:p>
            <a:pPr algn="just"/>
            <a:endParaRPr lang="es-CL" b="1" dirty="0" smtClean="0">
              <a:solidFill>
                <a:srgbClr val="8FBE00"/>
              </a:solidFill>
              <a:latin typeface="Arial"/>
              <a:cs typeface="Arial"/>
            </a:endParaRPr>
          </a:p>
          <a:p>
            <a:pPr marL="342900" indent="-342900" algn="just">
              <a:buClr>
                <a:srgbClr val="8FBE00"/>
              </a:buClr>
              <a:buFont typeface="Arial"/>
              <a:buChar char="•"/>
            </a:pP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Los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upervisores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o expertos PRP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realizan 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charlas,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con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apoyo de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material preparado por Mutual (fichas técnicas, fichas de apoyo preventivo y videos).</a:t>
            </a:r>
          </a:p>
          <a:p>
            <a:pPr marL="342900" indent="-342900" algn="just">
              <a:buClr>
                <a:srgbClr val="8FBE00"/>
              </a:buClr>
              <a:buFont typeface="Arial"/>
              <a:buChar char="•"/>
            </a:pPr>
            <a:endParaRPr lang="es-CL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Font typeface="Arial"/>
              <a:buChar char="•"/>
            </a:pP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Desarrollo de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taller vivencial de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manos con participación activa de los trabajadores. </a:t>
            </a:r>
          </a:p>
          <a:p>
            <a:pPr marL="285750" indent="-285750" algn="just">
              <a:buClr>
                <a:srgbClr val="8FBE00"/>
              </a:buClr>
              <a:buFont typeface="Arial"/>
              <a:buChar char="•"/>
            </a:pPr>
            <a:endParaRPr lang="es-CL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Font typeface="Arial"/>
              <a:buChar char="•"/>
            </a:pP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Presentación y análisis de videos testimoniales.</a:t>
            </a:r>
            <a:endParaRPr lang="es-CL" dirty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CL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3" name="Imagen 2" descr="Inicio Campaña Mano a Mano (2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r="3637"/>
          <a:stretch/>
        </p:blipFill>
        <p:spPr>
          <a:xfrm>
            <a:off x="6156176" y="2276872"/>
            <a:ext cx="2473869" cy="176787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7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10" name="Imagen 9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11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977929" cy="44930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CL" sz="1800" b="1" kern="0" dirty="0" smtClean="0">
                <a:solidFill>
                  <a:srgbClr val="404040"/>
                </a:solidFill>
              </a:rPr>
              <a:t>Cuidado </a:t>
            </a:r>
            <a:r>
              <a:rPr lang="es-CL" sz="1800" b="1" kern="0" dirty="0">
                <a:solidFill>
                  <a:srgbClr val="404040"/>
                </a:solidFill>
              </a:rPr>
              <a:t>de las </a:t>
            </a:r>
            <a:r>
              <a:rPr lang="es-CL" sz="1800" b="1" kern="0" dirty="0" smtClean="0">
                <a:solidFill>
                  <a:srgbClr val="404040"/>
                </a:solidFill>
              </a:rPr>
              <a:t>manos</a:t>
            </a:r>
          </a:p>
          <a:p>
            <a:pPr marL="0" lvl="0" indent="0">
              <a:buNone/>
            </a:pPr>
            <a:endParaRPr lang="es-CL" sz="1800" kern="0" dirty="0">
              <a:solidFill>
                <a:srgbClr val="404040"/>
              </a:solidFill>
            </a:endParaRPr>
          </a:p>
          <a:p>
            <a:pPr algn="just">
              <a:buClr>
                <a:srgbClr val="8FBE00"/>
              </a:buClr>
            </a:pPr>
            <a:r>
              <a:rPr lang="es-CL" sz="1800" kern="0" dirty="0">
                <a:solidFill>
                  <a:srgbClr val="404040"/>
                </a:solidFill>
              </a:rPr>
              <a:t>Jefes, s</a:t>
            </a:r>
            <a:r>
              <a:rPr lang="es-CL" sz="1800" kern="0" dirty="0" smtClean="0">
                <a:solidFill>
                  <a:srgbClr val="404040"/>
                </a:solidFill>
              </a:rPr>
              <a:t>upervisores y</a:t>
            </a:r>
            <a:r>
              <a:rPr lang="es-CL" sz="1800" kern="0" dirty="0">
                <a:solidFill>
                  <a:srgbClr val="404040"/>
                </a:solidFill>
              </a:rPr>
              <a:t>/</a:t>
            </a:r>
            <a:r>
              <a:rPr lang="es-CL" sz="1800" kern="0" dirty="0" smtClean="0">
                <a:solidFill>
                  <a:srgbClr val="404040"/>
                </a:solidFill>
              </a:rPr>
              <a:t>o integrantes del </a:t>
            </a:r>
            <a:r>
              <a:rPr lang="es-CL" sz="1800" kern="0" dirty="0">
                <a:solidFill>
                  <a:srgbClr val="404040"/>
                </a:solidFill>
              </a:rPr>
              <a:t>Comité </a:t>
            </a:r>
            <a:r>
              <a:rPr lang="es-CL" sz="1800" kern="0" dirty="0" smtClean="0">
                <a:solidFill>
                  <a:srgbClr val="404040"/>
                </a:solidFill>
              </a:rPr>
              <a:t>Paritario </a:t>
            </a:r>
            <a:r>
              <a:rPr lang="es-CL" sz="1800" kern="0" dirty="0">
                <a:solidFill>
                  <a:srgbClr val="404040"/>
                </a:solidFill>
              </a:rPr>
              <a:t>entregan a los trabajadores crema de </a:t>
            </a:r>
            <a:r>
              <a:rPr lang="es-CL" sz="1800" kern="0" dirty="0" smtClean="0">
                <a:solidFill>
                  <a:srgbClr val="404040"/>
                </a:solidFill>
              </a:rPr>
              <a:t>protección de manos</a:t>
            </a:r>
            <a:r>
              <a:rPr lang="es-CL" sz="1800" kern="0" dirty="0">
                <a:solidFill>
                  <a:srgbClr val="404040"/>
                </a:solidFill>
              </a:rPr>
              <a:t>. Luego comparten las experiencias respecto a </a:t>
            </a:r>
            <a:r>
              <a:rPr lang="es-CL" sz="1800" kern="0" dirty="0" smtClean="0">
                <a:solidFill>
                  <a:srgbClr val="404040"/>
                </a:solidFill>
              </a:rPr>
              <a:t>los cambios detectados.</a:t>
            </a:r>
          </a:p>
          <a:p>
            <a:pPr marL="0" lvl="0" indent="0">
              <a:buNone/>
            </a:pPr>
            <a:endParaRPr lang="es-CL" sz="1800" kern="0" dirty="0">
              <a:solidFill>
                <a:srgbClr val="404040"/>
              </a:solidFill>
            </a:endParaRPr>
          </a:p>
          <a:p>
            <a:pPr marL="0" lvl="0" indent="0">
              <a:buNone/>
            </a:pPr>
            <a:r>
              <a:rPr lang="es-CL" sz="1800" b="1" kern="0" dirty="0" smtClean="0">
                <a:solidFill>
                  <a:srgbClr val="404040"/>
                </a:solidFill>
              </a:rPr>
              <a:t>Cuidando </a:t>
            </a:r>
            <a:r>
              <a:rPr lang="es-CL" sz="1800" b="1" kern="0" dirty="0">
                <a:solidFill>
                  <a:srgbClr val="404040"/>
                </a:solidFill>
              </a:rPr>
              <a:t>las manos en </a:t>
            </a:r>
            <a:r>
              <a:rPr lang="es-CL" sz="1800" b="1" kern="0" dirty="0" smtClean="0">
                <a:solidFill>
                  <a:srgbClr val="404040"/>
                </a:solidFill>
              </a:rPr>
              <a:t>familia</a:t>
            </a:r>
          </a:p>
          <a:p>
            <a:pPr marL="0" lvl="0" indent="0">
              <a:buNone/>
            </a:pPr>
            <a:endParaRPr lang="es-CL" sz="1800" kern="0" dirty="0">
              <a:solidFill>
                <a:srgbClr val="404040"/>
              </a:solidFill>
            </a:endParaRPr>
          </a:p>
          <a:p>
            <a:pPr algn="just">
              <a:buClr>
                <a:srgbClr val="8FBE00"/>
              </a:buClr>
            </a:pPr>
            <a:r>
              <a:rPr lang="es-CL" sz="1800" kern="0" dirty="0" smtClean="0">
                <a:solidFill>
                  <a:srgbClr val="404040"/>
                </a:solidFill>
              </a:rPr>
              <a:t>Promover que en familia los trabajadores desarrollen un producto relacionado con la importancia de cuidar las manos, que les permita participar en el concurso.</a:t>
            </a:r>
          </a:p>
          <a:p>
            <a:pPr algn="just">
              <a:buClr>
                <a:srgbClr val="8FBE00"/>
              </a:buClr>
            </a:pPr>
            <a:endParaRPr lang="es-CL" sz="1800" kern="0" dirty="0" smtClean="0">
              <a:solidFill>
                <a:srgbClr val="404040"/>
              </a:solidFill>
            </a:endParaRPr>
          </a:p>
          <a:p>
            <a:pPr marL="0" lvl="0" indent="0">
              <a:buNone/>
            </a:pPr>
            <a:endParaRPr lang="es-CL" sz="1800" kern="0" dirty="0">
              <a:solidFill>
                <a:srgbClr val="000000"/>
              </a:solidFill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20141007_1309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7814" r="12048" b="31380"/>
          <a:stretch/>
        </p:blipFill>
        <p:spPr>
          <a:xfrm>
            <a:off x="6497874" y="1382689"/>
            <a:ext cx="2304794" cy="29824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3820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391" y="1628800"/>
            <a:ext cx="5455745" cy="43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800" b="1" dirty="0">
                <a:solidFill>
                  <a:srgbClr val="404040"/>
                </a:solidFill>
                <a:latin typeface="Arial"/>
                <a:cs typeface="Arial"/>
              </a:rPr>
              <a:t>Jugando y entreteniéndose con las </a:t>
            </a:r>
            <a:r>
              <a:rPr lang="es-CL" sz="1800" b="1" dirty="0" smtClean="0">
                <a:solidFill>
                  <a:srgbClr val="404040"/>
                </a:solidFill>
                <a:latin typeface="Arial"/>
                <a:cs typeface="Arial"/>
              </a:rPr>
              <a:t>manos</a:t>
            </a:r>
          </a:p>
          <a:p>
            <a:pPr marL="0" indent="0">
              <a:buNone/>
            </a:pPr>
            <a:endParaRPr lang="es-CL" sz="1800" b="1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Font typeface="Arial"/>
              <a:buChar char="•"/>
              <a:tabLst>
                <a:tab pos="5922963" algn="l"/>
              </a:tabLst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Entregar a los trabajadores individual con juegos para completar.</a:t>
            </a:r>
          </a:p>
          <a:p>
            <a:pPr algn="just">
              <a:buClr>
                <a:srgbClr val="8FBE00"/>
              </a:buClr>
              <a:buFont typeface="Arial"/>
              <a:buChar char="•"/>
              <a:tabLst>
                <a:tab pos="5922963" algn="l"/>
              </a:tabLst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Font typeface="Arial"/>
              <a:buChar char="•"/>
              <a:tabLst>
                <a:tab pos="5922963" algn="l"/>
              </a:tabLst>
            </a:pP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Realizar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competencias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de: </a:t>
            </a:r>
            <a:r>
              <a:rPr lang="es-CL" sz="1800" dirty="0" err="1" smtClean="0">
                <a:solidFill>
                  <a:srgbClr val="404040"/>
                </a:solidFill>
                <a:latin typeface="Arial"/>
                <a:cs typeface="Arial"/>
              </a:rPr>
              <a:t>cachipún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, taca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taca, figuras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de sombra, juego de manos con lana o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pitilla.</a:t>
            </a:r>
          </a:p>
          <a:p>
            <a:pPr algn="just">
              <a:buClr>
                <a:srgbClr val="8FBE00"/>
              </a:buClr>
              <a:buFont typeface="Arial"/>
              <a:buChar char="•"/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Font typeface="Arial"/>
              <a:buChar char="•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“Hágalo usted mismo”: trabajadores hacen figuras con papel, madera u otro elemento, dibujo, afiche, etc.(motivar el desarrollo de productos para participar en el concurso).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9" name="Imagen 8" descr="individu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607">
            <a:off x="6065526" y="1962113"/>
            <a:ext cx="2541624" cy="1572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ndividu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49">
            <a:off x="6321789" y="2079529"/>
            <a:ext cx="2541624" cy="15721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72922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391" y="1628800"/>
            <a:ext cx="5455745" cy="4349080"/>
          </a:xfrm>
        </p:spPr>
        <p:txBody>
          <a:bodyPr>
            <a:noAutofit/>
          </a:bodyPr>
          <a:lstStyle/>
          <a:p>
            <a:pPr algn="just">
              <a:buClr>
                <a:srgbClr val="8FBE00"/>
              </a:buClr>
              <a:buFont typeface="Arial"/>
              <a:buChar char="•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Concurso de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canciones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relacionadas con las manos.</a:t>
            </a:r>
          </a:p>
          <a:p>
            <a:pPr algn="just">
              <a:buClr>
                <a:srgbClr val="8FBE00"/>
              </a:buClr>
              <a:buFont typeface="Arial"/>
              <a:buChar char="•"/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Font typeface="Arial"/>
              <a:buChar char="•"/>
            </a:pP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Crear una escultura relacionada con el tema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utilizando materiales desechables.</a:t>
            </a: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§"/>
            </a:pPr>
            <a:endParaRPr lang="es-CL" sz="1800" dirty="0">
              <a:latin typeface="Arial"/>
              <a:cs typeface="Arial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Propuesta de actividades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4" name="Imagen 3" descr="Captura de pantalla 2015-08-12 a las 16.29.3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0831" r="5727"/>
          <a:stretch/>
        </p:blipFill>
        <p:spPr>
          <a:xfrm>
            <a:off x="6444208" y="1772816"/>
            <a:ext cx="2298421" cy="141384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3377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9" name="Imagen 8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10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6319" y="982316"/>
            <a:ext cx="4392488" cy="432147"/>
          </a:xfrm>
        </p:spPr>
        <p:txBody>
          <a:bodyPr/>
          <a:lstStyle/>
          <a:p>
            <a:r>
              <a:rPr lang="es-C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Propósito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44208" y="1628800"/>
            <a:ext cx="4618856" cy="3773016"/>
          </a:xfrm>
        </p:spPr>
        <p:txBody>
          <a:bodyPr>
            <a:normAutofit/>
          </a:bodyPr>
          <a:lstStyle/>
          <a:p>
            <a:pPr algn="just">
              <a:buClr>
                <a:srgbClr val="8FBE00"/>
              </a:buClr>
              <a:buSzPct val="150000"/>
              <a:buFont typeface="Arial"/>
              <a:buChar char="•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Contribuir al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desafío país en el desarrollo de una cultura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seguridad integrada.</a:t>
            </a: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Clr>
                <a:srgbClr val="8FBE00"/>
              </a:buClr>
              <a:buSzPct val="150000"/>
              <a:buNone/>
            </a:pPr>
            <a:endParaRPr lang="es-ES" sz="1800" dirty="0"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ES" sz="1800" dirty="0">
                <a:solidFill>
                  <a:srgbClr val="404040"/>
                </a:solidFill>
                <a:latin typeface="Arial"/>
                <a:cs typeface="Arial"/>
              </a:rPr>
              <a:t>Aportar desde la motivación y difusión a alcanzar el objetivo estratégico de Mutual </a:t>
            </a:r>
            <a:r>
              <a:rPr lang="es-ES" sz="1800" dirty="0" smtClean="0">
                <a:solidFill>
                  <a:srgbClr val="404040"/>
                </a:solidFill>
                <a:latin typeface="Arial"/>
                <a:cs typeface="Arial"/>
              </a:rPr>
              <a:t>del cero daño.</a:t>
            </a: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2" name="Imagen 1" descr="Termino de Campaña Mano a Mano 2014 (6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22114"/>
          <a:stretch/>
        </p:blipFill>
        <p:spPr>
          <a:xfrm>
            <a:off x="5436096" y="2132856"/>
            <a:ext cx="3240360" cy="260107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916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4969817" cy="3773016"/>
          </a:xfrm>
        </p:spPr>
        <p:txBody>
          <a:bodyPr/>
          <a:lstStyle/>
          <a:p>
            <a:pPr algn="just">
              <a:buClr>
                <a:srgbClr val="8FBE00"/>
              </a:buClr>
              <a:buFont typeface="Arial"/>
              <a:buChar char="•"/>
            </a:pPr>
            <a:r>
              <a:rPr lang="es-CL" sz="1800" dirty="0" smtClean="0">
                <a:solidFill>
                  <a:srgbClr val="404040"/>
                </a:solidFill>
              </a:rPr>
              <a:t>Ejecutivos, experto </a:t>
            </a:r>
            <a:r>
              <a:rPr lang="es-CL" sz="1800" dirty="0">
                <a:solidFill>
                  <a:srgbClr val="404040"/>
                </a:solidFill>
              </a:rPr>
              <a:t>PRP y/o CPHS,  coordinan y ejecutan ceremonia de cierre interno de la </a:t>
            </a:r>
            <a:r>
              <a:rPr lang="es-CL" sz="1800" dirty="0" smtClean="0">
                <a:solidFill>
                  <a:srgbClr val="404040"/>
                </a:solidFill>
              </a:rPr>
              <a:t>campaña, </a:t>
            </a:r>
            <a:r>
              <a:rPr lang="es-CL" sz="1800" dirty="0">
                <a:solidFill>
                  <a:srgbClr val="404040"/>
                </a:solidFill>
              </a:rPr>
              <a:t>con la participación de los trabajadores.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Término de campaña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IMG_098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8"/>
          <a:stretch/>
        </p:blipFill>
        <p:spPr>
          <a:xfrm>
            <a:off x="5724128" y="1628800"/>
            <a:ext cx="3111823" cy="252028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30796" y="55184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401865" cy="3773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Para el mejor desarrollo de las actividades,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Mutual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ha desarrollado material de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apoyo,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el cual podrá ser descargado por  las empresas inscritas desde: </a:t>
            </a:r>
          </a:p>
          <a:p>
            <a:pPr marL="0" indent="0" algn="just">
              <a:buNone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www.mutual.cl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Formulario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inscripción.</a:t>
            </a:r>
          </a:p>
          <a:p>
            <a:pPr algn="just">
              <a:buClr>
                <a:srgbClr val="8FBE00"/>
              </a:buClr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Presentación de la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Campaña con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propuestas de actividades.</a:t>
            </a:r>
          </a:p>
          <a:p>
            <a:pPr algn="just">
              <a:buClr>
                <a:srgbClr val="8FBE00"/>
              </a:buClr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Bases para el concurso “Empresa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y/o trabajador destacado por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mejor producto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”.</a:t>
            </a: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Material de apoyo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IMG_09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4670" r="6569" b="11061"/>
          <a:stretch/>
        </p:blipFill>
        <p:spPr>
          <a:xfrm>
            <a:off x="5940152" y="1844824"/>
            <a:ext cx="2982433" cy="175092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742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473873" cy="3773016"/>
          </a:xfrm>
        </p:spPr>
        <p:txBody>
          <a:bodyPr>
            <a:noAutofit/>
          </a:bodyPr>
          <a:lstStyle/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Protocolo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compromiso de gerencia.</a:t>
            </a:r>
          </a:p>
          <a:p>
            <a:pPr marL="0" indent="0" algn="just">
              <a:buClr>
                <a:srgbClr val="8FBE00"/>
              </a:buClr>
              <a:buNone/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Afiches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Lienzo.</a:t>
            </a:r>
          </a:p>
          <a:p>
            <a:pPr algn="just">
              <a:buClr>
                <a:srgbClr val="8FBE00"/>
              </a:buClr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Señalizaciones (adhesivos).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Fichas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técnicas y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de apoyo preventivo para facilitadores y trabajadores.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Video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aller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vivencial de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manos.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Material de apoyo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Captura de pantalla 2015-08-12 a las 16.41.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891">
            <a:off x="6378307" y="1861888"/>
            <a:ext cx="1726653" cy="2232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Captura de pantalla 2015-08-12 a las 16.41.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891">
            <a:off x="6735785" y="2094977"/>
            <a:ext cx="1726653" cy="2232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1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8568952" cy="3773016"/>
          </a:xfrm>
        </p:spPr>
        <p:txBody>
          <a:bodyPr>
            <a:noAutofit/>
          </a:bodyPr>
          <a:lstStyle/>
          <a:p>
            <a:pPr lvl="0"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Video cuidado de las manos.</a:t>
            </a:r>
          </a:p>
          <a:p>
            <a:pPr lvl="0"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lvl="0"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Videos de evidencias campaña 2014.</a:t>
            </a:r>
          </a:p>
          <a:p>
            <a:pPr lvl="0" algn="just">
              <a:buClr>
                <a:srgbClr val="8FBE00"/>
              </a:buClr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Video clip campaña 2014 “Cuidando mis manos”.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</a:pP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Videos 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testimonio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de trabajadores accidentados.</a:t>
            </a:r>
          </a:p>
          <a:p>
            <a:pPr algn="just">
              <a:buClr>
                <a:srgbClr val="8FBE00"/>
              </a:buClr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 algn="just">
              <a:buClr>
                <a:srgbClr val="8FBE00"/>
              </a:buClr>
              <a:buNone/>
            </a:pPr>
            <a:endParaRPr lang="es-CL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Material de apoyo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9" name="Imagen 8" descr="Captura de pantalla 2015-08-10 a las 13.07.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445">
            <a:off x="7336860" y="2910607"/>
            <a:ext cx="1435445" cy="21150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Captura de pantalla 2015-08-10 a las 13.06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282">
            <a:off x="6815918" y="1777283"/>
            <a:ext cx="1526926" cy="21351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Captura de pantalla 2015-08-10 a las 13.06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9967">
            <a:off x="5691164" y="1497492"/>
            <a:ext cx="1517172" cy="21223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7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8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304256" cy="171861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545881" cy="4383617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8FBE00"/>
              </a:buClr>
              <a:buSzPct val="150000"/>
              <a:buNone/>
            </a:pPr>
            <a:r>
              <a:rPr lang="es-CL" sz="1800" dirty="0" smtClean="0">
                <a:solidFill>
                  <a:srgbClr val="404040"/>
                </a:solidFill>
                <a:cs typeface="ＭＳ Ｐゴシック" charset="0"/>
              </a:rPr>
              <a:t>Mutual de Seguridad CChC hará entrega </a:t>
            </a:r>
            <a:endParaRPr lang="es-CL" sz="1800" dirty="0">
              <a:solidFill>
                <a:srgbClr val="404040"/>
              </a:solidFill>
              <a:cs typeface="ＭＳ Ｐゴシック" charset="0"/>
            </a:endParaRPr>
          </a:p>
          <a:p>
            <a:pPr marL="0" lvl="0" indent="0" algn="just">
              <a:buClr>
                <a:srgbClr val="8FBE00"/>
              </a:buClr>
              <a:buSzPct val="150000"/>
              <a:buNone/>
            </a:pPr>
            <a:r>
              <a:rPr lang="es-CL" sz="1800" dirty="0" smtClean="0">
                <a:solidFill>
                  <a:srgbClr val="404040"/>
                </a:solidFill>
                <a:cs typeface="ＭＳ Ｐゴシック" charset="0"/>
              </a:rPr>
              <a:t>de los siguientes reconocimientos:</a:t>
            </a:r>
          </a:p>
          <a:p>
            <a:pPr marL="0" lvl="0" indent="0" algn="just">
              <a:buClr>
                <a:srgbClr val="8FBE00"/>
              </a:buClr>
              <a:buSzPct val="150000"/>
              <a:buNone/>
            </a:pPr>
            <a:endParaRPr lang="es-CL" sz="1800" dirty="0" smtClean="0">
              <a:solidFill>
                <a:srgbClr val="404040"/>
              </a:solidFill>
              <a:cs typeface="ＭＳ Ｐゴシック" charset="0"/>
            </a:endParaRPr>
          </a:p>
          <a:p>
            <a:pPr marL="0" lvl="0" indent="0" algn="just">
              <a:buClr>
                <a:srgbClr val="8FBE00"/>
              </a:buClr>
              <a:buSzPct val="150000"/>
              <a:buNone/>
            </a:pPr>
            <a:r>
              <a:rPr lang="es-CL" sz="1800" b="1" dirty="0" smtClean="0">
                <a:solidFill>
                  <a:srgbClr val="404040"/>
                </a:solidFill>
                <a:cs typeface="ＭＳ Ｐゴシック" charset="0"/>
              </a:rPr>
              <a:t>Empresas  destacadas</a:t>
            </a:r>
          </a:p>
          <a:p>
            <a:pPr marL="0" lvl="0" indent="0" algn="just">
              <a:buClr>
                <a:srgbClr val="8FBE00"/>
              </a:buClr>
              <a:buSzPct val="150000"/>
              <a:buNone/>
            </a:pPr>
            <a:endParaRPr lang="es-CL" sz="1800" b="1" dirty="0">
              <a:solidFill>
                <a:srgbClr val="404040"/>
              </a:solidFill>
              <a:cs typeface="ＭＳ Ｐゴシック" charset="0"/>
            </a:endParaRPr>
          </a:p>
          <a:p>
            <a:pPr marL="609600" lvl="0" indent="-609600" algn="just">
              <a:buClr>
                <a:srgbClr val="8FBE00"/>
              </a:buClr>
              <a:buSzPct val="150000"/>
              <a:buFontTx/>
              <a:buChar char="•"/>
            </a:pPr>
            <a:r>
              <a:rPr lang="es-CL" sz="1800" dirty="0" smtClean="0">
                <a:solidFill>
                  <a:srgbClr val="404040"/>
                </a:solidFill>
                <a:cs typeface="ＭＳ Ｐゴシック" charset="0"/>
              </a:rPr>
              <a:t>Aquellas empresas que según las evidencias desarrollaron diversas actividades  durante la campaña, con activa participación de las trabajadoras y trabajadores.</a:t>
            </a:r>
          </a:p>
          <a:p>
            <a:pPr marL="609600" lvl="0" indent="-609600" algn="just">
              <a:buClr>
                <a:srgbClr val="8FBE00"/>
              </a:buClr>
              <a:buSzPct val="150000"/>
              <a:buFontTx/>
              <a:buChar char="•"/>
            </a:pPr>
            <a:endParaRPr lang="es-CL" sz="1800" dirty="0" smtClean="0">
              <a:solidFill>
                <a:srgbClr val="404040"/>
              </a:solidFill>
              <a:cs typeface="ＭＳ Ｐゴシック" charset="0"/>
            </a:endParaRPr>
          </a:p>
          <a:p>
            <a:pPr marL="609600" lvl="0" indent="-609600" algn="just">
              <a:buClr>
                <a:srgbClr val="8FBE00"/>
              </a:buClr>
              <a:buSzPct val="150000"/>
              <a:buFontTx/>
              <a:buChar char="•"/>
            </a:pPr>
            <a:r>
              <a:rPr lang="es-CL" sz="1800" dirty="0" smtClean="0">
                <a:solidFill>
                  <a:srgbClr val="404040"/>
                </a:solidFill>
                <a:cs typeface="ＭＳ Ｐゴシック" charset="0"/>
              </a:rPr>
              <a:t>Aplicación de buenas prácticas relacionadas con el uso de las manos.</a:t>
            </a:r>
            <a:endParaRPr lang="es-CL" sz="1800" dirty="0">
              <a:solidFill>
                <a:srgbClr val="404040"/>
              </a:solidFill>
              <a:cs typeface="ＭＳ Ｐゴシック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Premiación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2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545881" cy="4383617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8FBE00"/>
              </a:buClr>
              <a:buSzPct val="150000"/>
              <a:buNone/>
            </a:pPr>
            <a:r>
              <a:rPr lang="es-CL" sz="1800" b="1" dirty="0" smtClean="0">
                <a:solidFill>
                  <a:srgbClr val="404040"/>
                </a:solidFill>
                <a:cs typeface="ＭＳ Ｐゴシック" charset="0"/>
              </a:rPr>
              <a:t>Trabajadores destacados </a:t>
            </a:r>
          </a:p>
          <a:p>
            <a:pPr marL="0" lvl="0" indent="0" algn="just">
              <a:buClr>
                <a:srgbClr val="8FBE00"/>
              </a:buClr>
              <a:buSzPct val="150000"/>
              <a:buNone/>
            </a:pPr>
            <a:endParaRPr lang="es-CL" sz="1800" b="1" dirty="0">
              <a:solidFill>
                <a:srgbClr val="404040"/>
              </a:solidFill>
              <a:cs typeface="ＭＳ Ｐゴシック" charset="0"/>
            </a:endParaRPr>
          </a:p>
          <a:p>
            <a:pPr marL="609600" lvl="0" indent="-609600" algn="just">
              <a:buClr>
                <a:srgbClr val="8FBE00"/>
              </a:buClr>
              <a:buSzPct val="150000"/>
              <a:buFontTx/>
              <a:buChar char="•"/>
            </a:pPr>
            <a:r>
              <a:rPr lang="es-CL" sz="1800" dirty="0" smtClean="0">
                <a:solidFill>
                  <a:srgbClr val="404040"/>
                </a:solidFill>
                <a:cs typeface="ＭＳ Ｐゴシック" charset="0"/>
              </a:rPr>
              <a:t>Aquellas trabajadoras y/o trabajadores que desarrollen productos destacados relacionados con el tema, los cuales pasarán a formar parte del material de apoyo de Mutual de Seguridad CChC.</a:t>
            </a:r>
            <a:endParaRPr lang="es-CL" sz="1800" dirty="0">
              <a:solidFill>
                <a:srgbClr val="404040"/>
              </a:solidFill>
              <a:cs typeface="ＭＳ Ｐゴシック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323528" y="980728"/>
            <a:ext cx="5400600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Premiación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43" y="2348880"/>
            <a:ext cx="2767146" cy="184437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pic>
          <p:nvPicPr>
            <p:cNvPr id="8" name="Imagen 7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1" name="Imagen 10" descr="pend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2026502" cy="407707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2" name="Imagen 1" descr="afich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529">
            <a:off x="4864138" y="2093265"/>
            <a:ext cx="1323649" cy="1994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afiche 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098">
            <a:off x="4077654" y="1795543"/>
            <a:ext cx="1326005" cy="1994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solapi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96" y="2006821"/>
            <a:ext cx="936105" cy="9410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solapi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853">
            <a:off x="7572751" y="2253006"/>
            <a:ext cx="936105" cy="9410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Captura de pantalla 2015-08-10 a las 13.07.0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445">
            <a:off x="5284277" y="4766119"/>
            <a:ext cx="804124" cy="11848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Captura de pantalla 2015-08-10 a las 13.06.47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37112"/>
            <a:ext cx="855371" cy="1196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Captura de pantalla 2015-08-10 a las 13.06.3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9967">
            <a:off x="4075484" y="4853277"/>
            <a:ext cx="849907" cy="1188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solapi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853">
            <a:off x="7269820" y="2496917"/>
            <a:ext cx="936105" cy="9410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ndividua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607">
            <a:off x="6599446" y="3719545"/>
            <a:ext cx="1987895" cy="12296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ndividua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449">
            <a:off x="6805451" y="3916291"/>
            <a:ext cx="1987895" cy="12296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3 Título"/>
          <p:cNvSpPr txBox="1">
            <a:spLocks/>
          </p:cNvSpPr>
          <p:nvPr/>
        </p:nvSpPr>
        <p:spPr>
          <a:xfrm>
            <a:off x="323528" y="980728"/>
            <a:ext cx="4392488" cy="432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Material Gráfico</a:t>
            </a:r>
            <a:endParaRPr lang="es-CL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8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9" name="Imagen 8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10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448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Agradecemos </a:t>
            </a: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s-E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vuestro interés y les invitamos a trabajar conjuntamente </a:t>
            </a: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el bienestar y protección </a:t>
            </a:r>
            <a:r>
              <a:rPr lang="es-E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nuestros </a:t>
            </a: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trabajadores, y en la sustentabilidad de las empresas. </a:t>
            </a:r>
            <a:endParaRPr lang="es-E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4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725170" y="2283128"/>
            <a:ext cx="9144000" cy="396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pic>
        <p:nvPicPr>
          <p:cNvPr id="11" name="Imagen 10" descr="FONDO DIAPO MANOS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8"/>
            <a:ext cx="9144000" cy="6812462"/>
          </a:xfrm>
          <a:prstGeom prst="rect">
            <a:avLst/>
          </a:prstGeom>
        </p:spPr>
      </p:pic>
      <p:sp>
        <p:nvSpPr>
          <p:cNvPr id="12" name="8 CuadroTexto"/>
          <p:cNvSpPr txBox="1"/>
          <p:nvPr/>
        </p:nvSpPr>
        <p:spPr>
          <a:xfrm>
            <a:off x="179512" y="5949280"/>
            <a:ext cx="6342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Campaña Mano a Mano 2015 </a:t>
            </a:r>
            <a:endParaRPr lang="es-C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2051720" y="429309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83E5A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¡Todos cuentan!</a:t>
            </a:r>
            <a:endParaRPr lang="es-CL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83E5A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" name="Imagen 1" descr="BANN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7" y="2060848"/>
            <a:ext cx="8405365" cy="213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2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115425" cy="3773016"/>
          </a:xfrm>
        </p:spPr>
        <p:txBody>
          <a:bodyPr>
            <a:normAutofit/>
          </a:bodyPr>
          <a:lstStyle/>
          <a:p>
            <a:pPr algn="just">
              <a:buClr>
                <a:srgbClr val="8FBE00"/>
              </a:buClr>
              <a:buSzPct val="150000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Aportar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la disminución de la accidentabilidad generada por lesiones de manos de las y los trabajadores, debido a la alta frecuencia y/o gravedad  de éstas.</a:t>
            </a:r>
          </a:p>
          <a:p>
            <a:pPr algn="just">
              <a:buClr>
                <a:srgbClr val="8FBE00"/>
              </a:buClr>
              <a:buSzPct val="150000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Sensibilizar a las empresas y sus colaboradores en la importancia de la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prevención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accidentes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manos.</a:t>
            </a:r>
          </a:p>
        </p:txBody>
      </p:sp>
      <p:pic>
        <p:nvPicPr>
          <p:cNvPr id="2" name="Imagen 1" descr="IMG_987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6654" r="29723" b="18568"/>
          <a:stretch/>
        </p:blipFill>
        <p:spPr>
          <a:xfrm>
            <a:off x="5868144" y="2060848"/>
            <a:ext cx="2708094" cy="273630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323528" y="980728"/>
            <a:ext cx="5184576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Objetivos de la campaña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8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8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322262" y="1628800"/>
            <a:ext cx="835419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Durante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los años 2010 al 2014 se denunciaron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394.781 accidentes del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trabajo, de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los cuales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120.968 correspondieron a accidentes de manos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lo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representa un 30,64% del total de casos atendidos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Mutual de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Seguridad CChC.</a:t>
            </a: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>
              <a:latin typeface="Arial"/>
              <a:cs typeface="Arial"/>
            </a:endParaRPr>
          </a:p>
          <a:p>
            <a:pPr marL="2114550" lvl="4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 smtClean="0"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 smtClean="0"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 smtClean="0">
              <a:latin typeface="Arial"/>
              <a:cs typeface="Arial"/>
            </a:endParaRPr>
          </a:p>
          <a:p>
            <a:pPr marL="285750" indent="-285750" algn="just">
              <a:buClr>
                <a:srgbClr val="8FBE00"/>
              </a:buClr>
              <a:buSzPct val="150000"/>
              <a:buFont typeface="Arial" pitchFamily="34" charset="0"/>
              <a:buChar char="•"/>
            </a:pPr>
            <a:endParaRPr lang="es-ES" dirty="0" smtClean="0"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ES" sz="1200" dirty="0" smtClean="0">
                <a:latin typeface="Arial"/>
                <a:cs typeface="Arial"/>
              </a:rPr>
              <a:t>Fuente: Sistema de control de gestión  interno Mutual de Seguridad  CChC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323528" y="980728"/>
            <a:ext cx="4392488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Accidentabilidad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8" name="3 Título"/>
          <p:cNvSpPr txBox="1">
            <a:spLocks/>
          </p:cNvSpPr>
          <p:nvPr/>
        </p:nvSpPr>
        <p:spPr>
          <a:xfrm>
            <a:off x="323528" y="980728"/>
            <a:ext cx="6552728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Diagnósticos más frecuentes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51620" y="1772816"/>
            <a:ext cx="6840760" cy="3888432"/>
          </a:xfrm>
          <a:prstGeom prst="rect">
            <a:avLst/>
          </a:prstGeom>
          <a:solidFill>
            <a:srgbClr val="083E5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655676" y="1772816"/>
            <a:ext cx="583264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HERIDA DE DEDO DE LA MANO, SIMPLE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CONTUSIÓN DE DEDO DE LA MANO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CONTUSIÓN DE MANO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HERIDA DE MANO, SIMPLE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ESGUINCE DE MUÑECA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HERIDA DE DEDO DE LA MANO, COMPLICAD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ESGUINCE DE DEDO PULGAR</a:t>
            </a:r>
          </a:p>
          <a:p>
            <a:pPr marL="0" indent="0" algn="ctr">
              <a:lnSpc>
                <a:spcPct val="140000"/>
              </a:lnSpc>
              <a:buClr>
                <a:srgbClr val="8FBE00"/>
              </a:buClr>
              <a:buSzPct val="150000"/>
              <a:buNone/>
            </a:pPr>
            <a:r>
              <a:rPr lang="es-ES" sz="1900" dirty="0" smtClean="0">
                <a:solidFill>
                  <a:schemeClr val="bg1"/>
                </a:solidFill>
                <a:latin typeface="Arial"/>
                <a:cs typeface="Arial"/>
              </a:rPr>
              <a:t>CONTUSIÓN DE MUÑECA</a:t>
            </a:r>
          </a:p>
          <a:p>
            <a:pPr marL="0" indent="0" algn="ctr">
              <a:buClr>
                <a:srgbClr val="8FBE00"/>
              </a:buClr>
              <a:buSzPct val="150000"/>
              <a:buNone/>
            </a:pPr>
            <a:endParaRPr lang="es-ES"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CL" sz="1800" dirty="0">
              <a:latin typeface="Arial"/>
              <a:cs typeface="Arial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187624" y="2276872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187624" y="2780928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187624" y="3212976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187624" y="3717032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187624" y="4149080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187624" y="4581128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187624" y="5085184"/>
            <a:ext cx="6768752" cy="0"/>
          </a:xfrm>
          <a:prstGeom prst="line">
            <a:avLst/>
          </a:prstGeom>
          <a:ln>
            <a:solidFill>
              <a:srgbClr val="8FBE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8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8419" y="1628800"/>
            <a:ext cx="8256959" cy="3816424"/>
          </a:xfrm>
        </p:spPr>
        <p:txBody>
          <a:bodyPr>
            <a:noAutofit/>
          </a:bodyPr>
          <a:lstStyle/>
          <a:p>
            <a:pPr marL="0" indent="0" algn="just">
              <a:buClr>
                <a:srgbClr val="8FBE00"/>
              </a:buClr>
              <a:buSzPct val="150000"/>
              <a:buNone/>
            </a:pPr>
            <a:r>
              <a:rPr lang="es-ES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Antecedentes generales</a:t>
            </a:r>
          </a:p>
          <a:p>
            <a:pPr marL="0" indent="0" algn="just">
              <a:buClr>
                <a:srgbClr val="8FBE00"/>
              </a:buClr>
              <a:buSzPct val="150000"/>
              <a:buNone/>
            </a:pPr>
            <a:endParaRPr lang="es-ES" sz="1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La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campaña se desarrollará en el mes de octubre a nivel país, dirigida a todas nuestras empresas adherentes.</a:t>
            </a:r>
          </a:p>
          <a:p>
            <a:pPr algn="just">
              <a:buClr>
                <a:srgbClr val="8FBE00"/>
              </a:buClr>
              <a:buSzPct val="150000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Esta campaña se basa en un conjunto de actividades preventivas propuestas por Mutual  y desarrolladas por las empresas inscritas.</a:t>
            </a:r>
          </a:p>
          <a:p>
            <a:pPr algn="just">
              <a:buClr>
                <a:srgbClr val="8FBE00"/>
              </a:buClr>
              <a:buSzPct val="150000"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El plazo  máximo de inscripción es el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21 de septiembre de 2015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para ello deberán completar el formulario respectivo y enviarlo al correo </a:t>
            </a:r>
            <a:r>
              <a:rPr lang="es-ES" sz="1800" dirty="0" smtClean="0">
                <a:latin typeface="Arial"/>
                <a:cs typeface="Arial"/>
                <a:hlinkClick r:id="rId3"/>
              </a:rPr>
              <a:t>manoamano@mutual.cl</a:t>
            </a:r>
            <a:endParaRPr lang="es-CL" sz="1800" dirty="0" smtClean="0">
              <a:latin typeface="Arial"/>
              <a:cs typeface="Arial"/>
            </a:endParaRPr>
          </a:p>
          <a:p>
            <a:pPr>
              <a:buClr>
                <a:srgbClr val="8FBE00"/>
              </a:buClr>
              <a:buSzPct val="150000"/>
            </a:pPr>
            <a:endParaRPr lang="es-ES" sz="1800" dirty="0" smtClean="0">
              <a:latin typeface="Arial"/>
              <a:cs typeface="Arial"/>
            </a:endParaRPr>
          </a:p>
          <a:p>
            <a:endParaRPr lang="es-CL" sz="1800" dirty="0">
              <a:latin typeface="Arial"/>
              <a:cs typeface="Arial"/>
            </a:endParaRP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1547664" y="1052637"/>
            <a:ext cx="6048672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Campaña Mano a Mano 2015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7" name="Imagen 6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8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2" y="1628800"/>
            <a:ext cx="5617890" cy="4392488"/>
          </a:xfrm>
        </p:spPr>
        <p:txBody>
          <a:bodyPr>
            <a:noAutofit/>
          </a:bodyPr>
          <a:lstStyle/>
          <a:p>
            <a:pPr algn="just">
              <a:buClr>
                <a:srgbClr val="8FBE00"/>
              </a:buClr>
              <a:buSzPct val="150000"/>
            </a:pP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Mutual de 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Seguridad pone a  disposición de las empresas,  material de apoyo para el desarrollo de las actividades, el cual podrá ser  descargado desde su página 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/>
              </a:rPr>
              <a:t>www.mutual.cl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Campaña Mano a Mano.</a:t>
            </a: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Clr>
                <a:srgbClr val="8FBE00"/>
              </a:buClr>
              <a:buSzPct val="150000"/>
              <a:buNone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just">
              <a:buClr>
                <a:srgbClr val="8FBE00"/>
              </a:buClr>
              <a:buSzPct val="150000"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 vez recepcionada la inscripción, las empresas dispondrán además, de un set de productos adicionales  para retirar.</a:t>
            </a:r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endParaRPr lang="es-E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as </a:t>
            </a: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empresas y trabajadores 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mediante sus evidencias, participarán en un concurso. Aquellos seleccionados por una comisión, se harán merecedores   a un estímulo otorgado por Mutual de Seguridad </a:t>
            </a:r>
            <a:r>
              <a:rPr lang="es-C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CChC</a:t>
            </a:r>
            <a:r>
              <a:rPr lang="es-C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endParaRPr lang="es-ES" sz="1800" dirty="0" smtClean="0">
              <a:latin typeface="Arial"/>
              <a:cs typeface="Arial"/>
            </a:endParaRPr>
          </a:p>
        </p:txBody>
      </p:sp>
      <p:pic>
        <p:nvPicPr>
          <p:cNvPr id="9" name="Imagen 8" descr="afiche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375">
            <a:off x="6306735" y="1962757"/>
            <a:ext cx="1913204" cy="28783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afiche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278">
            <a:off x="6733119" y="2089816"/>
            <a:ext cx="1913204" cy="28783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323528" y="980728"/>
            <a:ext cx="5472608" cy="43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FBE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Antecedentes generales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6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5" name="Imagen 4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6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2" y="1628800"/>
            <a:ext cx="8642225" cy="4608512"/>
          </a:xfrm>
        </p:spPr>
        <p:txBody>
          <a:bodyPr>
            <a:noAutofit/>
          </a:bodyPr>
          <a:lstStyle/>
          <a:p>
            <a:pPr algn="just">
              <a:buClr>
                <a:srgbClr val="8FBE00"/>
              </a:buClr>
              <a:buSzPct val="150000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Inscripción de la empresa a la Campaña.</a:t>
            </a:r>
          </a:p>
          <a:p>
            <a:pPr algn="just">
              <a:buClr>
                <a:srgbClr val="8FBE00"/>
              </a:buClr>
              <a:buSzPct val="150000"/>
            </a:pPr>
            <a:endParaRPr lang="es-CL" sz="1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Firma de protocolo por parte de la empresa.</a:t>
            </a:r>
          </a:p>
          <a:p>
            <a:pPr algn="just">
              <a:buClr>
                <a:srgbClr val="8FBE00"/>
              </a:buClr>
              <a:buSzPct val="150000"/>
            </a:pPr>
            <a:endParaRPr lang="es-CL" sz="1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Firma de Compromiso de los  trabajadores.</a:t>
            </a:r>
          </a:p>
          <a:p>
            <a:pPr algn="just">
              <a:buClr>
                <a:srgbClr val="8FBE00"/>
              </a:buClr>
              <a:buSzPct val="150000"/>
            </a:pPr>
            <a:endParaRPr lang="es-CL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Desarrollo de </a:t>
            </a:r>
            <a:r>
              <a:rPr lang="es-CL" sz="1800" dirty="0">
                <a:solidFill>
                  <a:srgbClr val="404040"/>
                </a:solidFill>
                <a:latin typeface="Arial"/>
                <a:cs typeface="Arial"/>
              </a:rPr>
              <a:t>actividades seleccionadas, coordinadas por las jefaturas y CPHS, en el rol de “Facilitadores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”.</a:t>
            </a:r>
          </a:p>
          <a:p>
            <a:pPr algn="just">
              <a:buClr>
                <a:srgbClr val="8FBE00"/>
              </a:buClr>
              <a:buSzPct val="150000"/>
            </a:pPr>
            <a:endParaRPr lang="es-CL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CL" sz="1800" spc="-20" dirty="0" smtClean="0">
                <a:solidFill>
                  <a:srgbClr val="404040"/>
                </a:solidFill>
                <a:latin typeface="Arial"/>
                <a:cs typeface="Arial"/>
              </a:rPr>
              <a:t>Desarrollo de concurso interno a nivel de trabajadores del </a:t>
            </a:r>
            <a:r>
              <a:rPr lang="es-CL" sz="1800" spc="-20" dirty="0">
                <a:solidFill>
                  <a:srgbClr val="404040"/>
                </a:solidFill>
                <a:latin typeface="Arial"/>
                <a:cs typeface="Arial"/>
              </a:rPr>
              <a:t>mejor producto </a:t>
            </a:r>
            <a:r>
              <a:rPr lang="es-CL" sz="1800" spc="-20" dirty="0" smtClean="0">
                <a:solidFill>
                  <a:srgbClr val="404040"/>
                </a:solidFill>
                <a:latin typeface="Arial"/>
                <a:cs typeface="Arial"/>
              </a:rPr>
              <a:t>(afiche</a:t>
            </a:r>
            <a:r>
              <a:rPr lang="es-CL" sz="1800" spc="-20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lang="es-CL" sz="1800" spc="-20" dirty="0" smtClean="0">
                <a:solidFill>
                  <a:srgbClr val="404040"/>
                </a:solidFill>
                <a:latin typeface="Arial"/>
                <a:cs typeface="Arial"/>
              </a:rPr>
              <a:t> escultura y canciones entre </a:t>
            </a:r>
            <a:r>
              <a:rPr lang="es-CL" sz="1800" spc="-20" dirty="0">
                <a:solidFill>
                  <a:srgbClr val="404040"/>
                </a:solidFill>
                <a:latin typeface="Arial"/>
                <a:cs typeface="Arial"/>
              </a:rPr>
              <a:t>otros) </a:t>
            </a:r>
            <a:r>
              <a:rPr lang="es-CL" sz="1800" spc="-20" dirty="0" smtClean="0">
                <a:solidFill>
                  <a:srgbClr val="404040"/>
                </a:solidFill>
                <a:latin typeface="Arial"/>
                <a:cs typeface="Arial"/>
              </a:rPr>
              <a:t>con temas relacionados al cuidado de las manos</a:t>
            </a: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. </a:t>
            </a:r>
          </a:p>
          <a:p>
            <a:pPr algn="just">
              <a:buClr>
                <a:srgbClr val="8FBE00"/>
              </a:buClr>
              <a:buSzPct val="150000"/>
            </a:pPr>
            <a:endParaRPr lang="es-CL" sz="1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just">
              <a:buClr>
                <a:srgbClr val="8FBE00"/>
              </a:buClr>
              <a:buSzPct val="150000"/>
            </a:pPr>
            <a:r>
              <a:rPr lang="es-CL" sz="1800" dirty="0" smtClean="0">
                <a:solidFill>
                  <a:srgbClr val="404040"/>
                </a:solidFill>
                <a:latin typeface="Arial"/>
                <a:cs typeface="Arial"/>
              </a:rPr>
              <a:t>Envío del material seleccionado (evidencias).</a:t>
            </a:r>
          </a:p>
          <a:p>
            <a:pPr algn="just">
              <a:lnSpc>
                <a:spcPct val="90000"/>
              </a:lnSpc>
              <a:buClr>
                <a:srgbClr val="8FBE00"/>
              </a:buClr>
              <a:buSzPct val="150000"/>
            </a:pPr>
            <a:endParaRPr lang="es-CL" sz="1800" dirty="0" smtClean="0"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buClr>
                <a:srgbClr val="8FBE00"/>
              </a:buClr>
              <a:buSzPct val="150000"/>
            </a:pPr>
            <a:endParaRPr lang="es-CL" sz="1800" dirty="0" smtClean="0">
              <a:latin typeface="Arial"/>
              <a:cs typeface="Arial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4392488" cy="432147"/>
          </a:xfrm>
        </p:spPr>
        <p:txBody>
          <a:bodyPr/>
          <a:lstStyle/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Plan de acción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3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45538"/>
            <a:ext cx="9144000" cy="6812462"/>
            <a:chOff x="0" y="12700"/>
            <a:chExt cx="9144000" cy="6812462"/>
          </a:xfrm>
        </p:grpSpPr>
        <p:pic>
          <p:nvPicPr>
            <p:cNvPr id="6" name="Imagen 5" descr="INTERIOR DIP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0"/>
              <a:ext cx="9144000" cy="6812462"/>
            </a:xfrm>
            <a:prstGeom prst="rect">
              <a:avLst/>
            </a:prstGeom>
          </p:spPr>
        </p:pic>
        <p:sp>
          <p:nvSpPr>
            <p:cNvPr id="7" name="8 CuadroTexto"/>
            <p:cNvSpPr txBox="1"/>
            <p:nvPr/>
          </p:nvSpPr>
          <p:spPr>
            <a:xfrm>
              <a:off x="539552" y="6381328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Arial"/>
                  <a:cs typeface="Arial"/>
                </a:rPr>
                <a:t>Campaña Mano a Mano</a:t>
              </a:r>
              <a:endParaRPr lang="es-C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endParaRPr>
            </a:p>
          </p:txBody>
        </p:sp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2263" y="1628800"/>
            <a:ext cx="5257849" cy="4277072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8FBE00"/>
              </a:buClr>
              <a:buSzPct val="150000"/>
              <a:buNone/>
            </a:pPr>
            <a:r>
              <a:rPr lang="es-CL" sz="1800" b="1" dirty="0" smtClean="0">
                <a:solidFill>
                  <a:srgbClr val="404040"/>
                </a:solidFill>
                <a:latin typeface="Arial"/>
                <a:cs typeface="Arial"/>
              </a:rPr>
              <a:t>Inicio y difusión</a:t>
            </a:r>
          </a:p>
          <a:p>
            <a:pPr marL="0" indent="0" algn="just">
              <a:buClr>
                <a:srgbClr val="8FBE00"/>
              </a:buClr>
              <a:buSzPct val="150000"/>
              <a:buNone/>
            </a:pPr>
            <a:endParaRPr lang="es-CL" sz="18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>
              <a:buClr>
                <a:srgbClr val="8FBE00"/>
              </a:buClr>
              <a:buSzPct val="150000"/>
              <a:buFont typeface="Arial"/>
              <a:buChar char="•"/>
            </a:pP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Firma de protocolo por parte de la gerencia.</a:t>
            </a:r>
          </a:p>
          <a:p>
            <a:pPr lvl="1" algn="just">
              <a:buClr>
                <a:srgbClr val="8FBE00"/>
              </a:buClr>
              <a:buSzPct val="150000"/>
              <a:buFont typeface="Arial"/>
              <a:buChar char="•"/>
            </a:pPr>
            <a:endParaRPr lang="es-CL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>
              <a:buClr>
                <a:srgbClr val="8FBE00"/>
              </a:buClr>
              <a:buSzPct val="150000"/>
              <a:buFont typeface="Arial"/>
              <a:buChar char="•"/>
            </a:pP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Firma de compromiso de los trabajadores.</a:t>
            </a:r>
          </a:p>
          <a:p>
            <a:pPr lvl="1" algn="just">
              <a:buClr>
                <a:srgbClr val="8FBE00"/>
              </a:buClr>
              <a:buSzPct val="150000"/>
              <a:buFont typeface="Arial"/>
              <a:buChar char="•"/>
            </a:pPr>
            <a:endParaRPr lang="es-CL" dirty="0">
              <a:solidFill>
                <a:srgbClr val="404040"/>
              </a:solidFill>
              <a:latin typeface="Arial"/>
              <a:cs typeface="Arial"/>
            </a:endParaRPr>
          </a:p>
          <a:p>
            <a:pPr lvl="1" algn="just">
              <a:buClr>
                <a:srgbClr val="8FBE00"/>
              </a:buClr>
              <a:buSzPct val="150000"/>
              <a:buFont typeface="Arial"/>
              <a:buChar char="•"/>
            </a:pP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Difusión del </a:t>
            </a:r>
            <a:r>
              <a:rPr lang="es-CL" dirty="0" smtClean="0">
                <a:solidFill>
                  <a:srgbClr val="404040"/>
                </a:solidFill>
                <a:latin typeface="Arial"/>
                <a:cs typeface="Arial"/>
              </a:rPr>
              <a:t>programa </a:t>
            </a:r>
            <a:r>
              <a:rPr lang="es-CL" dirty="0">
                <a:solidFill>
                  <a:srgbClr val="404040"/>
                </a:solidFill>
                <a:latin typeface="Arial"/>
                <a:cs typeface="Arial"/>
              </a:rPr>
              <a:t>de actividades y entrega de bases del concurso. </a:t>
            </a:r>
            <a:endParaRPr lang="es-CL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rgbClr val="8FBE00"/>
              </a:buClr>
              <a:buSzPct val="150000"/>
            </a:pPr>
            <a:endParaRPr lang="es-CL" dirty="0">
              <a:latin typeface="Arial"/>
              <a:cs typeface="Arial"/>
            </a:endParaRPr>
          </a:p>
          <a:p>
            <a:endParaRPr lang="es-CL" sz="1800" dirty="0">
              <a:latin typeface="Arial"/>
              <a:cs typeface="Arial"/>
            </a:endParaRPr>
          </a:p>
        </p:txBody>
      </p:sp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5400600" cy="432147"/>
          </a:xfrm>
        </p:spPr>
        <p:txBody>
          <a:bodyPr/>
          <a:lstStyle/>
          <a:p>
            <a:r>
              <a:rPr lang="es-C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8FBE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Desarrollo de la campaña</a:t>
            </a:r>
            <a:endParaRPr lang="es-C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8FBE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2" name="Imagen 1" descr="lamina 9 ppt mano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8963" r="4053" b="10400"/>
          <a:stretch/>
        </p:blipFill>
        <p:spPr>
          <a:xfrm>
            <a:off x="6012160" y="1988840"/>
            <a:ext cx="2880320" cy="211824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88900" cap="sq">
            <a:solidFill>
              <a:srgbClr val="FFFFFF"/>
            </a:solidFill>
            <a:round/>
          </a:ln>
          <a:effectLst>
            <a:outerShdw blurRad="254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027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1323</Words>
  <Application>Microsoft Office PowerPoint</Application>
  <PresentationFormat>Presentación en pantalla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Propósito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acción</vt:lpstr>
      <vt:lpstr>Desarrollo de la campaña</vt:lpstr>
      <vt:lpstr>Desarrollo de la campaña</vt:lpstr>
      <vt:lpstr>Presentación de PowerPoint</vt:lpstr>
      <vt:lpstr>Desarrollo de la campaña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Kobyto</dc:creator>
  <cp:lastModifiedBy>Loreto Cifuentes G</cp:lastModifiedBy>
  <cp:revision>174</cp:revision>
  <dcterms:created xsi:type="dcterms:W3CDTF">2014-08-21T16:07:29Z</dcterms:created>
  <dcterms:modified xsi:type="dcterms:W3CDTF">2015-08-13T12:10:25Z</dcterms:modified>
</cp:coreProperties>
</file>