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7924800" cy="10045700"/>
  <p:notesSz cx="7924800" cy="100457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85EB15F0-3421-4B36-96D4-F2EF17B0CA9C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2B1FAD3-0F71-99A3-6745-D913114901A4}" name="Rafael Olivos Lagos" initials="ROL" userId="S::rolivosl@mutual.cl::6ea04fd2-bd9b-4cb4-9f99-ce66756a2a8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D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304" y="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433763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89450" y="0"/>
            <a:ext cx="3433763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501B1-3FFA-4345-B0BF-6BF74930CC9E}" type="datetimeFigureOut">
              <a:rPr lang="es-CL" smtClean="0"/>
              <a:t>15-01-2024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624138" y="1255713"/>
            <a:ext cx="2676525" cy="3390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92163" y="4833938"/>
            <a:ext cx="6340475" cy="3956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42463"/>
            <a:ext cx="3433763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89450" y="9542463"/>
            <a:ext cx="3433763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BD8BA-1F8A-447B-B9F4-2F54356D69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75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CBD8BA-1F8A-447B-B9F4-2F54356D69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05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tual.cl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3"/>
          <p:cNvSpPr/>
          <p:nvPr userDrawn="1"/>
        </p:nvSpPr>
        <p:spPr>
          <a:xfrm>
            <a:off x="0" y="9608972"/>
            <a:ext cx="7920355" cy="435609"/>
          </a:xfrm>
          <a:custGeom>
            <a:avLst/>
            <a:gdLst/>
            <a:ahLst/>
            <a:cxnLst/>
            <a:rect l="l" t="t" r="r" b="b"/>
            <a:pathLst>
              <a:path w="7920355" h="435609">
                <a:moveTo>
                  <a:pt x="0" y="435025"/>
                </a:moveTo>
                <a:lnTo>
                  <a:pt x="7919999" y="435025"/>
                </a:lnTo>
                <a:lnTo>
                  <a:pt x="7919999" y="0"/>
                </a:lnTo>
                <a:lnTo>
                  <a:pt x="0" y="0"/>
                </a:lnTo>
                <a:lnTo>
                  <a:pt x="0" y="435025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/>
          <p:cNvSpPr/>
          <p:nvPr userDrawn="1"/>
        </p:nvSpPr>
        <p:spPr>
          <a:xfrm>
            <a:off x="201053" y="193878"/>
            <a:ext cx="7514590" cy="9173845"/>
          </a:xfrm>
          <a:custGeom>
            <a:avLst/>
            <a:gdLst/>
            <a:ahLst/>
            <a:cxnLst/>
            <a:rect l="l" t="t" r="r" b="b"/>
            <a:pathLst>
              <a:path w="7514590" h="9173845">
                <a:moveTo>
                  <a:pt x="7514259" y="0"/>
                </a:moveTo>
                <a:lnTo>
                  <a:pt x="0" y="0"/>
                </a:lnTo>
                <a:lnTo>
                  <a:pt x="0" y="9173629"/>
                </a:lnTo>
                <a:lnTo>
                  <a:pt x="7514259" y="9173629"/>
                </a:lnTo>
                <a:lnTo>
                  <a:pt x="7514259" y="0"/>
                </a:lnTo>
                <a:close/>
              </a:path>
            </a:pathLst>
          </a:custGeom>
          <a:solidFill>
            <a:srgbClr val="505050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/>
          <p:cNvSpPr/>
          <p:nvPr userDrawn="1"/>
        </p:nvSpPr>
        <p:spPr>
          <a:xfrm>
            <a:off x="554756" y="9749059"/>
            <a:ext cx="78105" cy="151130"/>
          </a:xfrm>
          <a:custGeom>
            <a:avLst/>
            <a:gdLst/>
            <a:ahLst/>
            <a:cxnLst/>
            <a:rect l="l" t="t" r="r" b="b"/>
            <a:pathLst>
              <a:path w="78104" h="151129">
                <a:moveTo>
                  <a:pt x="47929" y="72288"/>
                </a:moveTo>
                <a:lnTo>
                  <a:pt x="16675" y="72288"/>
                </a:lnTo>
                <a:lnTo>
                  <a:pt x="16675" y="150507"/>
                </a:lnTo>
                <a:lnTo>
                  <a:pt x="47929" y="150507"/>
                </a:lnTo>
                <a:lnTo>
                  <a:pt x="47929" y="72288"/>
                </a:lnTo>
                <a:close/>
              </a:path>
              <a:path w="78104" h="151129">
                <a:moveTo>
                  <a:pt x="74536" y="49771"/>
                </a:moveTo>
                <a:lnTo>
                  <a:pt x="0" y="49771"/>
                </a:lnTo>
                <a:lnTo>
                  <a:pt x="0" y="72288"/>
                </a:lnTo>
                <a:lnTo>
                  <a:pt x="72682" y="72288"/>
                </a:lnTo>
                <a:lnTo>
                  <a:pt x="74536" y="49771"/>
                </a:lnTo>
                <a:close/>
              </a:path>
              <a:path w="78104" h="151129">
                <a:moveTo>
                  <a:pt x="47929" y="0"/>
                </a:moveTo>
                <a:lnTo>
                  <a:pt x="16749" y="23977"/>
                </a:lnTo>
                <a:lnTo>
                  <a:pt x="16675" y="49771"/>
                </a:lnTo>
                <a:lnTo>
                  <a:pt x="47929" y="49771"/>
                </a:lnTo>
                <a:lnTo>
                  <a:pt x="47929" y="26149"/>
                </a:lnTo>
                <a:lnTo>
                  <a:pt x="53746" y="23977"/>
                </a:lnTo>
                <a:lnTo>
                  <a:pt x="74010" y="23977"/>
                </a:lnTo>
                <a:lnTo>
                  <a:pt x="77838" y="2806"/>
                </a:lnTo>
                <a:lnTo>
                  <a:pt x="76126" y="2368"/>
                </a:lnTo>
                <a:lnTo>
                  <a:pt x="70780" y="1403"/>
                </a:lnTo>
                <a:lnTo>
                  <a:pt x="61486" y="438"/>
                </a:lnTo>
                <a:lnTo>
                  <a:pt x="47929" y="0"/>
                </a:lnTo>
                <a:close/>
              </a:path>
              <a:path w="78104" h="151129">
                <a:moveTo>
                  <a:pt x="74010" y="23977"/>
                </a:moveTo>
                <a:lnTo>
                  <a:pt x="66713" y="23977"/>
                </a:lnTo>
                <a:lnTo>
                  <a:pt x="73672" y="25844"/>
                </a:lnTo>
                <a:lnTo>
                  <a:pt x="74010" y="239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/>
          <p:cNvSpPr/>
          <p:nvPr userDrawn="1"/>
        </p:nvSpPr>
        <p:spPr>
          <a:xfrm>
            <a:off x="1223157" y="9756650"/>
            <a:ext cx="31115" cy="127000"/>
          </a:xfrm>
          <a:custGeom>
            <a:avLst/>
            <a:gdLst/>
            <a:ahLst/>
            <a:cxnLst/>
            <a:rect l="l" t="t" r="r" b="b"/>
            <a:pathLst>
              <a:path w="31115" h="127000">
                <a:moveTo>
                  <a:pt x="23736" y="0"/>
                </a:moveTo>
                <a:lnTo>
                  <a:pt x="6819" y="0"/>
                </a:lnTo>
                <a:lnTo>
                  <a:pt x="0" y="6858"/>
                </a:lnTo>
                <a:lnTo>
                  <a:pt x="0" y="23710"/>
                </a:lnTo>
                <a:lnTo>
                  <a:pt x="6819" y="30568"/>
                </a:lnTo>
                <a:lnTo>
                  <a:pt x="23736" y="30568"/>
                </a:lnTo>
                <a:lnTo>
                  <a:pt x="30568" y="23710"/>
                </a:lnTo>
                <a:lnTo>
                  <a:pt x="30568" y="6858"/>
                </a:lnTo>
                <a:lnTo>
                  <a:pt x="23736" y="0"/>
                </a:lnTo>
                <a:close/>
              </a:path>
              <a:path w="31115" h="127000">
                <a:moveTo>
                  <a:pt x="28486" y="42151"/>
                </a:moveTo>
                <a:lnTo>
                  <a:pt x="2095" y="42151"/>
                </a:lnTo>
                <a:lnTo>
                  <a:pt x="2095" y="126961"/>
                </a:lnTo>
                <a:lnTo>
                  <a:pt x="28486" y="126961"/>
                </a:lnTo>
                <a:lnTo>
                  <a:pt x="28486" y="421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/>
          <p:cNvSpPr/>
          <p:nvPr userDrawn="1"/>
        </p:nvSpPr>
        <p:spPr>
          <a:xfrm>
            <a:off x="1268188" y="9796698"/>
            <a:ext cx="82550" cy="86995"/>
          </a:xfrm>
          <a:custGeom>
            <a:avLst/>
            <a:gdLst/>
            <a:ahLst/>
            <a:cxnLst/>
            <a:rect l="l" t="t" r="r" b="b"/>
            <a:pathLst>
              <a:path w="82550" h="86995">
                <a:moveTo>
                  <a:pt x="25273" y="2108"/>
                </a:moveTo>
                <a:lnTo>
                  <a:pt x="0" y="2108"/>
                </a:lnTo>
                <a:lnTo>
                  <a:pt x="0" y="86918"/>
                </a:lnTo>
                <a:lnTo>
                  <a:pt x="26339" y="86918"/>
                </a:lnTo>
                <a:lnTo>
                  <a:pt x="26339" y="44957"/>
                </a:lnTo>
                <a:lnTo>
                  <a:pt x="26879" y="36890"/>
                </a:lnTo>
                <a:lnTo>
                  <a:pt x="29097" y="29925"/>
                </a:lnTo>
                <a:lnTo>
                  <a:pt x="33888" y="25035"/>
                </a:lnTo>
                <a:lnTo>
                  <a:pt x="42151" y="23190"/>
                </a:lnTo>
                <a:lnTo>
                  <a:pt x="80575" y="23190"/>
                </a:lnTo>
                <a:lnTo>
                  <a:pt x="77157" y="13703"/>
                </a:lnTo>
                <a:lnTo>
                  <a:pt x="25273" y="13703"/>
                </a:lnTo>
                <a:lnTo>
                  <a:pt x="25273" y="2108"/>
                </a:lnTo>
                <a:close/>
              </a:path>
              <a:path w="82550" h="86995">
                <a:moveTo>
                  <a:pt x="80575" y="23190"/>
                </a:moveTo>
                <a:lnTo>
                  <a:pt x="42151" y="23190"/>
                </a:lnTo>
                <a:lnTo>
                  <a:pt x="49998" y="25320"/>
                </a:lnTo>
                <a:lnTo>
                  <a:pt x="54075" y="30746"/>
                </a:lnTo>
                <a:lnTo>
                  <a:pt x="55615" y="38020"/>
                </a:lnTo>
                <a:lnTo>
                  <a:pt x="55831" y="44957"/>
                </a:lnTo>
                <a:lnTo>
                  <a:pt x="55854" y="86918"/>
                </a:lnTo>
                <a:lnTo>
                  <a:pt x="82219" y="86918"/>
                </a:lnTo>
                <a:lnTo>
                  <a:pt x="82219" y="40398"/>
                </a:lnTo>
                <a:lnTo>
                  <a:pt x="81030" y="24453"/>
                </a:lnTo>
                <a:lnTo>
                  <a:pt x="80575" y="23190"/>
                </a:lnTo>
                <a:close/>
              </a:path>
              <a:path w="82550" h="86995">
                <a:moveTo>
                  <a:pt x="50584" y="0"/>
                </a:moveTo>
                <a:lnTo>
                  <a:pt x="41775" y="1203"/>
                </a:lnTo>
                <a:lnTo>
                  <a:pt x="34626" y="4351"/>
                </a:lnTo>
                <a:lnTo>
                  <a:pt x="29220" y="8749"/>
                </a:lnTo>
                <a:lnTo>
                  <a:pt x="25641" y="13703"/>
                </a:lnTo>
                <a:lnTo>
                  <a:pt x="77157" y="13703"/>
                </a:lnTo>
                <a:lnTo>
                  <a:pt x="76412" y="11636"/>
                </a:lnTo>
                <a:lnTo>
                  <a:pt x="66789" y="3101"/>
                </a:lnTo>
                <a:lnTo>
                  <a:pt x="505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/>
          <p:cNvSpPr/>
          <p:nvPr userDrawn="1"/>
        </p:nvSpPr>
        <p:spPr>
          <a:xfrm>
            <a:off x="871199" y="9764669"/>
            <a:ext cx="156845" cy="127635"/>
          </a:xfrm>
          <a:custGeom>
            <a:avLst/>
            <a:gdLst/>
            <a:ahLst/>
            <a:cxnLst/>
            <a:rect l="l" t="t" r="r" b="b"/>
            <a:pathLst>
              <a:path w="156844" h="127634">
                <a:moveTo>
                  <a:pt x="0" y="112953"/>
                </a:moveTo>
                <a:lnTo>
                  <a:pt x="11200" y="119073"/>
                </a:lnTo>
                <a:lnTo>
                  <a:pt x="23180" y="123593"/>
                </a:lnTo>
                <a:lnTo>
                  <a:pt x="35943" y="126419"/>
                </a:lnTo>
                <a:lnTo>
                  <a:pt x="49314" y="127393"/>
                </a:lnTo>
                <a:lnTo>
                  <a:pt x="88592" y="119056"/>
                </a:lnTo>
                <a:lnTo>
                  <a:pt x="96145" y="113398"/>
                </a:lnTo>
                <a:lnTo>
                  <a:pt x="5092" y="113398"/>
                </a:lnTo>
                <a:lnTo>
                  <a:pt x="2527" y="113233"/>
                </a:lnTo>
                <a:lnTo>
                  <a:pt x="0" y="112953"/>
                </a:lnTo>
                <a:close/>
              </a:path>
              <a:path w="156844" h="127634">
                <a:moveTo>
                  <a:pt x="17576" y="77279"/>
                </a:moveTo>
                <a:lnTo>
                  <a:pt x="22018" y="86131"/>
                </a:lnTo>
                <a:lnTo>
                  <a:pt x="28855" y="93156"/>
                </a:lnTo>
                <a:lnTo>
                  <a:pt x="37563" y="97830"/>
                </a:lnTo>
                <a:lnTo>
                  <a:pt x="47612" y="99631"/>
                </a:lnTo>
                <a:lnTo>
                  <a:pt x="38851" y="105420"/>
                </a:lnTo>
                <a:lnTo>
                  <a:pt x="29171" y="109748"/>
                </a:lnTo>
                <a:lnTo>
                  <a:pt x="18730" y="112459"/>
                </a:lnTo>
                <a:lnTo>
                  <a:pt x="7683" y="113398"/>
                </a:lnTo>
                <a:lnTo>
                  <a:pt x="96145" y="113398"/>
                </a:lnTo>
                <a:lnTo>
                  <a:pt x="117255" y="97582"/>
                </a:lnTo>
                <a:lnTo>
                  <a:pt x="129023" y="77876"/>
                </a:lnTo>
                <a:lnTo>
                  <a:pt x="21577" y="77876"/>
                </a:lnTo>
                <a:lnTo>
                  <a:pt x="19532" y="77673"/>
                </a:lnTo>
                <a:lnTo>
                  <a:pt x="17576" y="77279"/>
                </a:lnTo>
                <a:close/>
              </a:path>
              <a:path w="156844" h="127634">
                <a:moveTo>
                  <a:pt x="6299" y="44805"/>
                </a:moveTo>
                <a:lnTo>
                  <a:pt x="6299" y="45199"/>
                </a:lnTo>
                <a:lnTo>
                  <a:pt x="8263" y="56286"/>
                </a:lnTo>
                <a:lnTo>
                  <a:pt x="13687" y="65705"/>
                </a:lnTo>
                <a:lnTo>
                  <a:pt x="21869" y="72754"/>
                </a:lnTo>
                <a:lnTo>
                  <a:pt x="32105" y="76733"/>
                </a:lnTo>
                <a:lnTo>
                  <a:pt x="29413" y="77470"/>
                </a:lnTo>
                <a:lnTo>
                  <a:pt x="26555" y="77876"/>
                </a:lnTo>
                <a:lnTo>
                  <a:pt x="129023" y="77876"/>
                </a:lnTo>
                <a:lnTo>
                  <a:pt x="134849" y="68120"/>
                </a:lnTo>
                <a:lnTo>
                  <a:pt x="138431" y="48818"/>
                </a:lnTo>
                <a:lnTo>
                  <a:pt x="20878" y="48818"/>
                </a:lnTo>
                <a:lnTo>
                  <a:pt x="15608" y="48666"/>
                </a:lnTo>
                <a:lnTo>
                  <a:pt x="10642" y="47193"/>
                </a:lnTo>
                <a:lnTo>
                  <a:pt x="6299" y="44805"/>
                </a:lnTo>
                <a:close/>
              </a:path>
              <a:path w="156844" h="127634">
                <a:moveTo>
                  <a:pt x="10921" y="5867"/>
                </a:moveTo>
                <a:lnTo>
                  <a:pt x="8153" y="10629"/>
                </a:lnTo>
                <a:lnTo>
                  <a:pt x="6565" y="16154"/>
                </a:lnTo>
                <a:lnTo>
                  <a:pt x="6565" y="22059"/>
                </a:lnTo>
                <a:lnTo>
                  <a:pt x="7587" y="30136"/>
                </a:lnTo>
                <a:lnTo>
                  <a:pt x="10483" y="37463"/>
                </a:lnTo>
                <a:lnTo>
                  <a:pt x="14999" y="43778"/>
                </a:lnTo>
                <a:lnTo>
                  <a:pt x="20878" y="48818"/>
                </a:lnTo>
                <a:lnTo>
                  <a:pt x="138431" y="48818"/>
                </a:lnTo>
                <a:lnTo>
                  <a:pt x="140163" y="39484"/>
                </a:lnTo>
                <a:lnTo>
                  <a:pt x="77215" y="39484"/>
                </a:lnTo>
                <a:lnTo>
                  <a:pt x="57811" y="36403"/>
                </a:lnTo>
                <a:lnTo>
                  <a:pt x="39997" y="29476"/>
                </a:lnTo>
                <a:lnTo>
                  <a:pt x="24218" y="19149"/>
                </a:lnTo>
                <a:lnTo>
                  <a:pt x="10921" y="5867"/>
                </a:lnTo>
                <a:close/>
              </a:path>
              <a:path w="156844" h="127634">
                <a:moveTo>
                  <a:pt x="108546" y="0"/>
                </a:moveTo>
                <a:lnTo>
                  <a:pt x="76477" y="31724"/>
                </a:lnTo>
                <a:lnTo>
                  <a:pt x="76390" y="34683"/>
                </a:lnTo>
                <a:lnTo>
                  <a:pt x="76669" y="37122"/>
                </a:lnTo>
                <a:lnTo>
                  <a:pt x="77215" y="39484"/>
                </a:lnTo>
                <a:lnTo>
                  <a:pt x="140163" y="39484"/>
                </a:lnTo>
                <a:lnTo>
                  <a:pt x="140735" y="36403"/>
                </a:lnTo>
                <a:lnTo>
                  <a:pt x="140741" y="31724"/>
                </a:lnTo>
                <a:lnTo>
                  <a:pt x="147002" y="27190"/>
                </a:lnTo>
                <a:lnTo>
                  <a:pt x="152463" y="21526"/>
                </a:lnTo>
                <a:lnTo>
                  <a:pt x="153389" y="20142"/>
                </a:lnTo>
                <a:lnTo>
                  <a:pt x="138315" y="20142"/>
                </a:lnTo>
                <a:lnTo>
                  <a:pt x="144945" y="16154"/>
                </a:lnTo>
                <a:lnTo>
                  <a:pt x="149825" y="10147"/>
                </a:lnTo>
                <a:lnTo>
                  <a:pt x="132041" y="10147"/>
                </a:lnTo>
                <a:lnTo>
                  <a:pt x="127192" y="5925"/>
                </a:lnTo>
                <a:lnTo>
                  <a:pt x="121561" y="2730"/>
                </a:lnTo>
                <a:lnTo>
                  <a:pt x="115296" y="706"/>
                </a:lnTo>
                <a:lnTo>
                  <a:pt x="108546" y="0"/>
                </a:lnTo>
                <a:close/>
              </a:path>
              <a:path w="156844" h="127634">
                <a:moveTo>
                  <a:pt x="156781" y="15074"/>
                </a:moveTo>
                <a:lnTo>
                  <a:pt x="151015" y="17640"/>
                </a:lnTo>
                <a:lnTo>
                  <a:pt x="144818" y="19367"/>
                </a:lnTo>
                <a:lnTo>
                  <a:pt x="138315" y="20142"/>
                </a:lnTo>
                <a:lnTo>
                  <a:pt x="153389" y="20142"/>
                </a:lnTo>
                <a:lnTo>
                  <a:pt x="156781" y="15074"/>
                </a:lnTo>
                <a:close/>
              </a:path>
              <a:path w="156844" h="127634">
                <a:moveTo>
                  <a:pt x="152450" y="2349"/>
                </a:moveTo>
                <a:lnTo>
                  <a:pt x="146240" y="6032"/>
                </a:lnTo>
                <a:lnTo>
                  <a:pt x="139369" y="8712"/>
                </a:lnTo>
                <a:lnTo>
                  <a:pt x="132041" y="10147"/>
                </a:lnTo>
                <a:lnTo>
                  <a:pt x="149825" y="10147"/>
                </a:lnTo>
                <a:lnTo>
                  <a:pt x="150063" y="9855"/>
                </a:lnTo>
                <a:lnTo>
                  <a:pt x="152450" y="23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/>
          <p:cNvSpPr/>
          <p:nvPr userDrawn="1"/>
        </p:nvSpPr>
        <p:spPr>
          <a:xfrm>
            <a:off x="478054" y="9704329"/>
            <a:ext cx="241300" cy="241300"/>
          </a:xfrm>
          <a:custGeom>
            <a:avLst/>
            <a:gdLst/>
            <a:ahLst/>
            <a:cxnLst/>
            <a:rect l="l" t="t" r="r" b="b"/>
            <a:pathLst>
              <a:path w="241300" h="241300">
                <a:moveTo>
                  <a:pt x="241033" y="120510"/>
                </a:moveTo>
                <a:lnTo>
                  <a:pt x="231563" y="167420"/>
                </a:lnTo>
                <a:lnTo>
                  <a:pt x="205738" y="205725"/>
                </a:lnTo>
                <a:lnTo>
                  <a:pt x="167433" y="231550"/>
                </a:lnTo>
                <a:lnTo>
                  <a:pt x="120522" y="241020"/>
                </a:lnTo>
                <a:lnTo>
                  <a:pt x="73616" y="231550"/>
                </a:lnTo>
                <a:lnTo>
                  <a:pt x="35306" y="205725"/>
                </a:lnTo>
                <a:lnTo>
                  <a:pt x="9473" y="167420"/>
                </a:lnTo>
                <a:lnTo>
                  <a:pt x="0" y="120510"/>
                </a:lnTo>
                <a:lnTo>
                  <a:pt x="9473" y="73605"/>
                </a:lnTo>
                <a:lnTo>
                  <a:pt x="35306" y="35299"/>
                </a:lnTo>
                <a:lnTo>
                  <a:pt x="73616" y="9471"/>
                </a:lnTo>
                <a:lnTo>
                  <a:pt x="120522" y="0"/>
                </a:lnTo>
                <a:lnTo>
                  <a:pt x="167433" y="9471"/>
                </a:lnTo>
                <a:lnTo>
                  <a:pt x="205738" y="35299"/>
                </a:lnTo>
                <a:lnTo>
                  <a:pt x="231563" y="73605"/>
                </a:lnTo>
                <a:lnTo>
                  <a:pt x="241033" y="120510"/>
                </a:lnTo>
                <a:close/>
              </a:path>
            </a:pathLst>
          </a:custGeom>
          <a:ln w="106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9"/>
          <p:cNvSpPr/>
          <p:nvPr userDrawn="1"/>
        </p:nvSpPr>
        <p:spPr>
          <a:xfrm>
            <a:off x="822170" y="9704329"/>
            <a:ext cx="241300" cy="241300"/>
          </a:xfrm>
          <a:custGeom>
            <a:avLst/>
            <a:gdLst/>
            <a:ahLst/>
            <a:cxnLst/>
            <a:rect l="l" t="t" r="r" b="b"/>
            <a:pathLst>
              <a:path w="241300" h="241300">
                <a:moveTo>
                  <a:pt x="241033" y="120510"/>
                </a:moveTo>
                <a:lnTo>
                  <a:pt x="231561" y="167420"/>
                </a:lnTo>
                <a:lnTo>
                  <a:pt x="205733" y="205725"/>
                </a:lnTo>
                <a:lnTo>
                  <a:pt x="167427" y="231550"/>
                </a:lnTo>
                <a:lnTo>
                  <a:pt x="120522" y="241020"/>
                </a:lnTo>
                <a:lnTo>
                  <a:pt x="73610" y="231550"/>
                </a:lnTo>
                <a:lnTo>
                  <a:pt x="35301" y="205725"/>
                </a:lnTo>
                <a:lnTo>
                  <a:pt x="9471" y="167420"/>
                </a:lnTo>
                <a:lnTo>
                  <a:pt x="0" y="120510"/>
                </a:lnTo>
                <a:lnTo>
                  <a:pt x="9471" y="73605"/>
                </a:lnTo>
                <a:lnTo>
                  <a:pt x="35301" y="35299"/>
                </a:lnTo>
                <a:lnTo>
                  <a:pt x="73610" y="9471"/>
                </a:lnTo>
                <a:lnTo>
                  <a:pt x="120522" y="0"/>
                </a:lnTo>
                <a:lnTo>
                  <a:pt x="167427" y="9471"/>
                </a:lnTo>
                <a:lnTo>
                  <a:pt x="205733" y="35299"/>
                </a:lnTo>
                <a:lnTo>
                  <a:pt x="231561" y="73605"/>
                </a:lnTo>
                <a:lnTo>
                  <a:pt x="241033" y="120510"/>
                </a:lnTo>
                <a:close/>
              </a:path>
            </a:pathLst>
          </a:custGeom>
          <a:ln w="106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/>
          <p:nvPr userDrawn="1"/>
        </p:nvSpPr>
        <p:spPr>
          <a:xfrm>
            <a:off x="1160456" y="9704329"/>
            <a:ext cx="241300" cy="241300"/>
          </a:xfrm>
          <a:custGeom>
            <a:avLst/>
            <a:gdLst/>
            <a:ahLst/>
            <a:cxnLst/>
            <a:rect l="l" t="t" r="r" b="b"/>
            <a:pathLst>
              <a:path w="241300" h="241300">
                <a:moveTo>
                  <a:pt x="241033" y="120510"/>
                </a:moveTo>
                <a:lnTo>
                  <a:pt x="231561" y="167420"/>
                </a:lnTo>
                <a:lnTo>
                  <a:pt x="205733" y="205725"/>
                </a:lnTo>
                <a:lnTo>
                  <a:pt x="167427" y="231550"/>
                </a:lnTo>
                <a:lnTo>
                  <a:pt x="120522" y="241020"/>
                </a:lnTo>
                <a:lnTo>
                  <a:pt x="73610" y="231550"/>
                </a:lnTo>
                <a:lnTo>
                  <a:pt x="35301" y="205725"/>
                </a:lnTo>
                <a:lnTo>
                  <a:pt x="9471" y="167420"/>
                </a:lnTo>
                <a:lnTo>
                  <a:pt x="0" y="120510"/>
                </a:lnTo>
                <a:lnTo>
                  <a:pt x="9471" y="73605"/>
                </a:lnTo>
                <a:lnTo>
                  <a:pt x="35301" y="35299"/>
                </a:lnTo>
                <a:lnTo>
                  <a:pt x="73610" y="9471"/>
                </a:lnTo>
                <a:lnTo>
                  <a:pt x="120522" y="0"/>
                </a:lnTo>
                <a:lnTo>
                  <a:pt x="167427" y="9471"/>
                </a:lnTo>
                <a:lnTo>
                  <a:pt x="205733" y="35299"/>
                </a:lnTo>
                <a:lnTo>
                  <a:pt x="231561" y="73605"/>
                </a:lnTo>
                <a:lnTo>
                  <a:pt x="241033" y="120510"/>
                </a:lnTo>
                <a:close/>
              </a:path>
            </a:pathLst>
          </a:custGeom>
          <a:ln w="106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 userDrawn="1"/>
        </p:nvSpPr>
        <p:spPr>
          <a:xfrm>
            <a:off x="1482768" y="9699007"/>
            <a:ext cx="251675" cy="251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2"/>
          <p:cNvSpPr txBox="1"/>
          <p:nvPr userDrawn="1"/>
        </p:nvSpPr>
        <p:spPr>
          <a:xfrm>
            <a:off x="6183293" y="9710786"/>
            <a:ext cx="1156970" cy="22606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50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ww</a:t>
            </a:r>
            <a:r>
              <a:rPr sz="1200" b="1" spc="-120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w</a:t>
            </a:r>
            <a:r>
              <a:rPr sz="1200" b="1" spc="-35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.mutual</a:t>
            </a:r>
            <a:r>
              <a:rPr sz="1200" b="1" spc="-45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.</a:t>
            </a:r>
            <a:r>
              <a:rPr sz="1200" b="1" spc="-35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cl</a:t>
            </a:r>
            <a:endParaRPr sz="1200">
              <a:latin typeface="Gotham Bold"/>
              <a:cs typeface="Gotham Bol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1" t="31082"/>
          <a:stretch/>
        </p:blipFill>
        <p:spPr>
          <a:xfrm>
            <a:off x="0" y="0"/>
            <a:ext cx="6840583" cy="364109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" y="0"/>
            <a:ext cx="7921695" cy="100457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6240" y="401828"/>
            <a:ext cx="7132320" cy="1607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6240" y="2310511"/>
            <a:ext cx="7132320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94432" y="9342501"/>
            <a:ext cx="2535936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96240" y="9342501"/>
            <a:ext cx="1822704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705856" y="9342501"/>
            <a:ext cx="1822704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857" y="5700411"/>
            <a:ext cx="2309427" cy="2309427"/>
          </a:xfrm>
          <a:prstGeom prst="rect">
            <a:avLst/>
          </a:prstGeom>
          <a:ln w="38100">
            <a:solidFill>
              <a:srgbClr val="C3D500"/>
            </a:solidFill>
          </a:ln>
        </p:spPr>
      </p:pic>
      <p:sp>
        <p:nvSpPr>
          <p:cNvPr id="4" name="object 21"/>
          <p:cNvSpPr/>
          <p:nvPr/>
        </p:nvSpPr>
        <p:spPr>
          <a:xfrm>
            <a:off x="481967" y="4598153"/>
            <a:ext cx="3268345" cy="342900"/>
          </a:xfrm>
          <a:custGeom>
            <a:avLst/>
            <a:gdLst/>
            <a:ahLst/>
            <a:cxnLst/>
            <a:rect l="l" t="t" r="r" b="b"/>
            <a:pathLst>
              <a:path w="3268345" h="342900">
                <a:moveTo>
                  <a:pt x="0" y="0"/>
                </a:moveTo>
                <a:lnTo>
                  <a:pt x="0" y="342607"/>
                </a:lnTo>
                <a:lnTo>
                  <a:pt x="3063354" y="342607"/>
                </a:lnTo>
                <a:lnTo>
                  <a:pt x="3127348" y="328471"/>
                </a:lnTo>
                <a:lnTo>
                  <a:pt x="3175635" y="262661"/>
                </a:lnTo>
                <a:lnTo>
                  <a:pt x="3211606" y="167672"/>
                </a:lnTo>
                <a:lnTo>
                  <a:pt x="3233234" y="109067"/>
                </a:lnTo>
                <a:lnTo>
                  <a:pt x="3249192" y="62597"/>
                </a:lnTo>
                <a:lnTo>
                  <a:pt x="3268154" y="4013"/>
                </a:lnTo>
                <a:lnTo>
                  <a:pt x="3268154" y="228"/>
                </a:lnTo>
                <a:lnTo>
                  <a:pt x="0" y="0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2"/>
          <p:cNvSpPr/>
          <p:nvPr/>
        </p:nvSpPr>
        <p:spPr>
          <a:xfrm>
            <a:off x="481967" y="6133811"/>
            <a:ext cx="3268344" cy="342900"/>
          </a:xfrm>
          <a:custGeom>
            <a:avLst/>
            <a:gdLst/>
            <a:ahLst/>
            <a:cxnLst/>
            <a:rect l="l" t="t" r="r" b="b"/>
            <a:pathLst>
              <a:path w="3268345" h="342900">
                <a:moveTo>
                  <a:pt x="0" y="0"/>
                </a:moveTo>
                <a:lnTo>
                  <a:pt x="0" y="342620"/>
                </a:lnTo>
                <a:lnTo>
                  <a:pt x="3063354" y="342620"/>
                </a:lnTo>
                <a:lnTo>
                  <a:pt x="3127348" y="328477"/>
                </a:lnTo>
                <a:lnTo>
                  <a:pt x="3175635" y="262661"/>
                </a:lnTo>
                <a:lnTo>
                  <a:pt x="3211606" y="167672"/>
                </a:lnTo>
                <a:lnTo>
                  <a:pt x="3233234" y="109067"/>
                </a:lnTo>
                <a:lnTo>
                  <a:pt x="3249192" y="62597"/>
                </a:lnTo>
                <a:lnTo>
                  <a:pt x="3268154" y="4013"/>
                </a:lnTo>
                <a:lnTo>
                  <a:pt x="3268154" y="228"/>
                </a:lnTo>
                <a:lnTo>
                  <a:pt x="0" y="0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pPr marL="93663">
              <a:spcBef>
                <a:spcPts val="100"/>
              </a:spcBef>
            </a:pPr>
            <a:endParaRPr sz="1200" spc="-40" dirty="0">
              <a:solidFill>
                <a:srgbClr val="505050"/>
              </a:solidFill>
              <a:latin typeface="Gotham Bold"/>
            </a:endParaRPr>
          </a:p>
        </p:txBody>
      </p:sp>
      <p:sp>
        <p:nvSpPr>
          <p:cNvPr id="6" name="object 23"/>
          <p:cNvSpPr/>
          <p:nvPr/>
        </p:nvSpPr>
        <p:spPr>
          <a:xfrm>
            <a:off x="481967" y="7879760"/>
            <a:ext cx="3268345" cy="342900"/>
          </a:xfrm>
          <a:custGeom>
            <a:avLst/>
            <a:gdLst/>
            <a:ahLst/>
            <a:cxnLst/>
            <a:rect l="l" t="t" r="r" b="b"/>
            <a:pathLst>
              <a:path w="3268345" h="342900">
                <a:moveTo>
                  <a:pt x="0" y="0"/>
                </a:moveTo>
                <a:lnTo>
                  <a:pt x="0" y="342607"/>
                </a:lnTo>
                <a:lnTo>
                  <a:pt x="3063354" y="342607"/>
                </a:lnTo>
                <a:lnTo>
                  <a:pt x="3127348" y="328466"/>
                </a:lnTo>
                <a:lnTo>
                  <a:pt x="3175635" y="262661"/>
                </a:lnTo>
                <a:lnTo>
                  <a:pt x="3211606" y="167672"/>
                </a:lnTo>
                <a:lnTo>
                  <a:pt x="3233234" y="109067"/>
                </a:lnTo>
                <a:lnTo>
                  <a:pt x="3249192" y="62597"/>
                </a:lnTo>
                <a:lnTo>
                  <a:pt x="3268154" y="4013"/>
                </a:lnTo>
                <a:lnTo>
                  <a:pt x="3268154" y="228"/>
                </a:lnTo>
                <a:lnTo>
                  <a:pt x="0" y="0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4"/>
          <p:cNvSpPr txBox="1"/>
          <p:nvPr/>
        </p:nvSpPr>
        <p:spPr>
          <a:xfrm>
            <a:off x="554283" y="4668443"/>
            <a:ext cx="6625835" cy="149015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505050"/>
                </a:solidFill>
                <a:latin typeface="Gotham Bold"/>
                <a:cs typeface="Gotham Bold"/>
              </a:rPr>
              <a:t>OBJETIVOS</a:t>
            </a:r>
            <a:endParaRPr sz="1200" dirty="0">
              <a:latin typeface="Gotham Bold"/>
              <a:cs typeface="Gotham Bol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 dirty="0">
              <a:latin typeface="Gotham Bold"/>
              <a:cs typeface="Gotham Bold"/>
            </a:endParaRPr>
          </a:p>
          <a:p>
            <a:pPr marL="0" lvl="1"/>
            <a:r>
              <a:rPr lang="es-CL" sz="1200" dirty="0">
                <a:solidFill>
                  <a:srgbClr val="595A5C"/>
                </a:solidFill>
                <a:latin typeface="Gotham Book"/>
              </a:rPr>
              <a:t>Generar recomendaciones asociadas a la prevención de accidentes que afectan las manos, bajo el contexto del uso de herramientas y/o materiales cortopunzantes.</a:t>
            </a:r>
            <a:endParaRPr sz="1200" dirty="0">
              <a:solidFill>
                <a:srgbClr val="595A5C"/>
              </a:solidFill>
              <a:latin typeface="Gotham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 dirty="0">
              <a:solidFill>
                <a:srgbClr val="595A5C"/>
              </a:solidFill>
              <a:latin typeface="Gotham Book"/>
            </a:endParaRPr>
          </a:p>
          <a:p>
            <a:pPr marL="447675">
              <a:lnSpc>
                <a:spcPct val="100000"/>
              </a:lnSpc>
              <a:spcBef>
                <a:spcPts val="5"/>
              </a:spcBef>
            </a:pPr>
            <a:endParaRPr lang="es-CL" sz="1200" b="1" spc="-40" dirty="0">
              <a:solidFill>
                <a:srgbClr val="505050"/>
              </a:solidFill>
              <a:latin typeface="Gotham Bold"/>
              <a:cs typeface="Gotham Bold"/>
            </a:endParaRPr>
          </a:p>
          <a:p>
            <a:pPr marL="447675">
              <a:lnSpc>
                <a:spcPct val="100000"/>
              </a:lnSpc>
              <a:spcBef>
                <a:spcPts val="5"/>
              </a:spcBef>
            </a:pPr>
            <a:endParaRPr lang="es-CL" sz="1200" b="1" spc="-40" dirty="0">
              <a:solidFill>
                <a:srgbClr val="505050"/>
              </a:solidFill>
              <a:latin typeface="Gotham Bold"/>
              <a:cs typeface="Gotham Bold"/>
            </a:endParaRPr>
          </a:p>
          <a:p>
            <a:pPr>
              <a:spcBef>
                <a:spcPts val="40"/>
              </a:spcBef>
            </a:pPr>
            <a:endParaRPr sz="1200" dirty="0">
              <a:latin typeface="Gotham Book"/>
              <a:cs typeface="Gotham Book"/>
            </a:endParaRPr>
          </a:p>
        </p:txBody>
      </p:sp>
      <p:sp>
        <p:nvSpPr>
          <p:cNvPr id="11" name="object 19">
            <a:extLst>
              <a:ext uri="{FF2B5EF4-FFF2-40B4-BE49-F238E27FC236}">
                <a16:creationId xmlns:a16="http://schemas.microsoft.com/office/drawing/2014/main" id="{F95E15B4-162B-0E8A-C93E-078EE457BCEA}"/>
              </a:ext>
            </a:extLst>
          </p:cNvPr>
          <p:cNvSpPr txBox="1"/>
          <p:nvPr/>
        </p:nvSpPr>
        <p:spPr>
          <a:xfrm>
            <a:off x="554284" y="3755365"/>
            <a:ext cx="6811645" cy="671338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lnSpc>
                <a:spcPts val="1680"/>
              </a:lnSpc>
              <a:spcBef>
                <a:spcPts val="135"/>
              </a:spcBef>
            </a:pPr>
            <a:r>
              <a:rPr lang="es-CL" sz="1450" spc="-15" dirty="0">
                <a:solidFill>
                  <a:srgbClr val="595A5C"/>
                </a:solidFill>
                <a:latin typeface="Gotham Bold"/>
                <a:cs typeface="Gotham Bold"/>
              </a:rPr>
              <a:t>TEMA</a:t>
            </a:r>
            <a:r>
              <a:rPr lang="es-CL" sz="1450" spc="-35" dirty="0">
                <a:solidFill>
                  <a:srgbClr val="595A5C"/>
                </a:solidFill>
                <a:latin typeface="Gotham Bold"/>
                <a:cs typeface="Gotham Bold"/>
              </a:rPr>
              <a:t> </a:t>
            </a:r>
            <a:r>
              <a:rPr lang="es-CL" sz="1450" spc="-30" dirty="0">
                <a:solidFill>
                  <a:srgbClr val="595A5C"/>
                </a:solidFill>
                <a:latin typeface="Gotham Bold"/>
                <a:cs typeface="Gotham Bold"/>
              </a:rPr>
              <a:t>VI</a:t>
            </a:r>
            <a:endParaRPr lang="es-CL" sz="1450" dirty="0">
              <a:latin typeface="Gotham Bold"/>
              <a:cs typeface="Gotham Bold"/>
            </a:endParaRPr>
          </a:p>
          <a:p>
            <a:pPr marL="12700" algn="ctr">
              <a:lnSpc>
                <a:spcPts val="1680"/>
              </a:lnSpc>
            </a:pPr>
            <a:r>
              <a:rPr lang="es-CL" sz="1450" b="1" spc="-30" dirty="0">
                <a:solidFill>
                  <a:srgbClr val="C2D500"/>
                </a:solidFill>
                <a:latin typeface="Gotham Bold"/>
                <a:cs typeface="Gotham Bold"/>
              </a:rPr>
              <a:t>“HERRAMIENTAS Y/O MATERIALES </a:t>
            </a:r>
          </a:p>
          <a:p>
            <a:pPr marL="12700" algn="ctr">
              <a:lnSpc>
                <a:spcPts val="1680"/>
              </a:lnSpc>
            </a:pPr>
            <a:r>
              <a:rPr lang="es-CL" sz="1450" b="1" spc="-30" dirty="0">
                <a:solidFill>
                  <a:srgbClr val="C2D500"/>
                </a:solidFill>
                <a:latin typeface="Gotham Bold"/>
                <a:cs typeface="Gotham Bold"/>
              </a:rPr>
              <a:t>CORTOPUNZANTES”</a:t>
            </a:r>
            <a:endParaRPr lang="es-CL" sz="1450" dirty="0">
              <a:latin typeface="Gotham Bold"/>
              <a:cs typeface="Gotham Bold"/>
            </a:endParaRPr>
          </a:p>
        </p:txBody>
      </p:sp>
      <p:sp>
        <p:nvSpPr>
          <p:cNvPr id="12" name="object 24">
            <a:extLst>
              <a:ext uri="{FF2B5EF4-FFF2-40B4-BE49-F238E27FC236}">
                <a16:creationId xmlns:a16="http://schemas.microsoft.com/office/drawing/2014/main" id="{91756A97-82E1-AB41-78F1-D816825E7CD5}"/>
              </a:ext>
            </a:extLst>
          </p:cNvPr>
          <p:cNvSpPr txBox="1"/>
          <p:nvPr/>
        </p:nvSpPr>
        <p:spPr>
          <a:xfrm>
            <a:off x="201053" y="6476711"/>
            <a:ext cx="5773370" cy="66800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27660" marR="2707640" algn="just">
              <a:lnSpc>
                <a:spcPct val="121300"/>
              </a:lnSpc>
            </a:pPr>
            <a:r>
              <a:rPr lang="es-ES" sz="1200" dirty="0">
                <a:solidFill>
                  <a:srgbClr val="595A5C"/>
                </a:solidFill>
                <a:latin typeface="Gotham Book"/>
                <a:sym typeface="Arial"/>
              </a:rPr>
              <a:t>Empresas, Instituciones, trabajadores y funcionarios adherentes a Mutual de Seguridad a nivel nacional.</a:t>
            </a:r>
            <a:endParaRPr lang="es-ES" sz="1200" dirty="0">
              <a:solidFill>
                <a:srgbClr val="595A5C"/>
              </a:solidFill>
              <a:latin typeface="Gotham Book"/>
            </a:endParaRPr>
          </a:p>
        </p:txBody>
      </p:sp>
      <p:sp>
        <p:nvSpPr>
          <p:cNvPr id="13" name="object 24">
            <a:extLst>
              <a:ext uri="{FF2B5EF4-FFF2-40B4-BE49-F238E27FC236}">
                <a16:creationId xmlns:a16="http://schemas.microsoft.com/office/drawing/2014/main" id="{1FD1DC30-D279-AC6D-DA9B-3B138548329B}"/>
              </a:ext>
            </a:extLst>
          </p:cNvPr>
          <p:cNvSpPr txBox="1"/>
          <p:nvPr/>
        </p:nvSpPr>
        <p:spPr>
          <a:xfrm>
            <a:off x="204205" y="7966820"/>
            <a:ext cx="7161724" cy="103733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447675"/>
            <a:r>
              <a:rPr sz="1200" spc="-50" dirty="0">
                <a:solidFill>
                  <a:srgbClr val="505050"/>
                </a:solidFill>
                <a:latin typeface="Gotham Bold"/>
                <a:cs typeface="Gotham Bold"/>
              </a:rPr>
              <a:t>AMBIENTACIÓN</a:t>
            </a:r>
            <a:endParaRPr lang="es-ES" sz="1200" dirty="0">
              <a:latin typeface="Gotham Bold"/>
              <a:cs typeface="Gotham Bol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 dirty="0">
              <a:latin typeface="Gotham Bold"/>
              <a:cs typeface="Gotham Bold"/>
            </a:endParaRPr>
          </a:p>
          <a:p>
            <a:pPr marL="327660" marR="395605" algn="just">
              <a:lnSpc>
                <a:spcPct val="121300"/>
              </a:lnSpc>
            </a:pP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Las </a:t>
            </a:r>
            <a:r>
              <a:rPr sz="1200" b="0" spc="-10" dirty="0" err="1">
                <a:solidFill>
                  <a:srgbClr val="595A5C"/>
                </a:solidFill>
                <a:latin typeface="Gotham Book"/>
                <a:cs typeface="Gotham Book"/>
              </a:rPr>
              <a:t>jefaturas</a:t>
            </a:r>
            <a:r>
              <a:rPr sz="1200" b="0" spc="-1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lang="es-CL"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otroguen</a:t>
            </a:r>
            <a:r>
              <a:rPr lang="es-CL" sz="1200" b="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un </a:t>
            </a:r>
            <a:r>
              <a:rPr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espacio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 de 15 </a:t>
            </a:r>
            <a:r>
              <a:rPr sz="1200" b="0" spc="-5" dirty="0" err="1">
                <a:solidFill>
                  <a:srgbClr val="595A5C"/>
                </a:solidFill>
                <a:latin typeface="Gotham Book"/>
                <a:cs typeface="Gotham Book"/>
              </a:rPr>
              <a:t>minutos</a:t>
            </a:r>
            <a:r>
              <a:rPr sz="1200" b="0" spc="-5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spc="-10" dirty="0">
                <a:solidFill>
                  <a:srgbClr val="595A5C"/>
                </a:solidFill>
                <a:latin typeface="Gotham Book"/>
                <a:cs typeface="Gotham Book"/>
              </a:rPr>
              <a:t>para </a:t>
            </a:r>
            <a:r>
              <a:rPr sz="1200" b="0" spc="-5" dirty="0" err="1">
                <a:solidFill>
                  <a:srgbClr val="595A5C"/>
                </a:solidFill>
                <a:latin typeface="Gotham Book"/>
                <a:cs typeface="Gotham Book"/>
              </a:rPr>
              <a:t>realizar</a:t>
            </a:r>
            <a:r>
              <a:rPr sz="1200" b="0" spc="-5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spc="-5" dirty="0" err="1">
                <a:solidFill>
                  <a:srgbClr val="595A5C"/>
                </a:solidFill>
                <a:latin typeface="Gotham Book"/>
                <a:cs typeface="Gotham Book"/>
              </a:rPr>
              <a:t>esta</a:t>
            </a:r>
            <a:r>
              <a:rPr sz="1200" b="0" spc="-5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spc="-5" dirty="0" err="1">
                <a:solidFill>
                  <a:srgbClr val="595A5C"/>
                </a:solidFill>
                <a:latin typeface="Gotham Book"/>
                <a:cs typeface="Gotham Book"/>
              </a:rPr>
              <a:t>instancia</a:t>
            </a:r>
            <a:r>
              <a:rPr sz="1200" b="0" spc="-5" dirty="0">
                <a:solidFill>
                  <a:srgbClr val="595A5C"/>
                </a:solidFill>
                <a:latin typeface="Gotham Book"/>
                <a:cs typeface="Gotham Book"/>
              </a:rPr>
              <a:t>, </a:t>
            </a:r>
            <a:r>
              <a:rPr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agrupen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 a sus</a:t>
            </a:r>
            <a:r>
              <a:rPr sz="1200" b="0" spc="-10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spc="-5" dirty="0" err="1">
                <a:solidFill>
                  <a:srgbClr val="595A5C"/>
                </a:solidFill>
                <a:latin typeface="Gotham Book"/>
                <a:cs typeface="Gotham Book"/>
              </a:rPr>
              <a:t>trabajadores</a:t>
            </a:r>
            <a:r>
              <a:rPr sz="1200" b="0" spc="-5" dirty="0">
                <a:solidFill>
                  <a:srgbClr val="595A5C"/>
                </a:solidFill>
                <a:latin typeface="Gotham Book"/>
                <a:cs typeface="Gotham Book"/>
              </a:rPr>
              <a:t>  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en un </a:t>
            </a:r>
            <a:r>
              <a:rPr sz="1200" b="0" spc="-10" dirty="0" err="1">
                <a:solidFill>
                  <a:srgbClr val="595A5C"/>
                </a:solidFill>
                <a:latin typeface="Gotham Book"/>
                <a:cs typeface="Gotham Book"/>
              </a:rPr>
              <a:t>círculo</a:t>
            </a:r>
            <a:r>
              <a:rPr sz="1200" b="0" spc="-10" dirty="0">
                <a:solidFill>
                  <a:srgbClr val="595A5C"/>
                </a:solidFill>
                <a:latin typeface="Gotham Book"/>
                <a:cs typeface="Gotham Book"/>
              </a:rPr>
              <a:t>, </a:t>
            </a:r>
            <a:r>
              <a:rPr sz="1200" b="0" spc="-5" dirty="0" err="1">
                <a:solidFill>
                  <a:srgbClr val="595A5C"/>
                </a:solidFill>
                <a:latin typeface="Gotham Book"/>
                <a:cs typeface="Gotham Book"/>
              </a:rPr>
              <a:t>dentro</a:t>
            </a:r>
            <a:r>
              <a:rPr sz="1200" b="0" spc="-5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de lo </a:t>
            </a:r>
            <a:r>
              <a:rPr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posible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 en </a:t>
            </a:r>
            <a:r>
              <a:rPr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lugar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spc="-10" dirty="0" err="1">
                <a:solidFill>
                  <a:srgbClr val="595A5C"/>
                </a:solidFill>
                <a:latin typeface="Gotham Book"/>
                <a:cs typeface="Gotham Book"/>
              </a:rPr>
              <a:t>cómodo</a:t>
            </a:r>
            <a:r>
              <a:rPr sz="1200" b="0" spc="-10" dirty="0">
                <a:solidFill>
                  <a:srgbClr val="595A5C"/>
                </a:solidFill>
                <a:latin typeface="Gotham Book"/>
                <a:cs typeface="Gotham Book"/>
              </a:rPr>
              <a:t>, </a:t>
            </a:r>
            <a:r>
              <a:rPr sz="1200" b="0" spc="-10" dirty="0" err="1">
                <a:solidFill>
                  <a:srgbClr val="595A5C"/>
                </a:solidFill>
                <a:latin typeface="Gotham Book"/>
                <a:cs typeface="Gotham Book"/>
              </a:rPr>
              <a:t>cerrado</a:t>
            </a:r>
            <a:r>
              <a:rPr sz="1200" b="0" spc="-1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y sin </a:t>
            </a:r>
            <a:r>
              <a:rPr sz="1200" b="0" spc="-5" dirty="0" err="1">
                <a:solidFill>
                  <a:srgbClr val="595A5C"/>
                </a:solidFill>
                <a:latin typeface="Gotham Book"/>
                <a:cs typeface="Gotham Book"/>
              </a:rPr>
              <a:t>interferencia</a:t>
            </a:r>
            <a:r>
              <a:rPr sz="1200" b="0" spc="-5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de </a:t>
            </a:r>
            <a:r>
              <a:rPr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ruido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spc="-10" dirty="0" err="1">
                <a:solidFill>
                  <a:srgbClr val="595A5C"/>
                </a:solidFill>
                <a:latin typeface="Gotham Book"/>
                <a:cs typeface="Gotham Book"/>
              </a:rPr>
              <a:t>externo</a:t>
            </a:r>
            <a:r>
              <a:rPr sz="1200" b="0" spc="-1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o  </a:t>
            </a:r>
            <a:r>
              <a:rPr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una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sala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diseñada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spc="-10" dirty="0">
                <a:solidFill>
                  <a:srgbClr val="595A5C"/>
                </a:solidFill>
                <a:latin typeface="Gotham Book"/>
                <a:cs typeface="Gotham Book"/>
              </a:rPr>
              <a:t>para</a:t>
            </a:r>
            <a:r>
              <a:rPr sz="1200" b="0" spc="-5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capacitación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.</a:t>
            </a:r>
            <a:endParaRPr sz="1200" dirty="0">
              <a:latin typeface="Gotham Book"/>
              <a:cs typeface="Gotham Book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07133" y="6169217"/>
            <a:ext cx="10339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3663">
              <a:spcBef>
                <a:spcPts val="100"/>
              </a:spcBef>
            </a:pPr>
            <a:r>
              <a:rPr lang="es-CL" sz="1200" spc="-40" dirty="0">
                <a:solidFill>
                  <a:srgbClr val="505050"/>
                </a:solidFill>
                <a:latin typeface="Gotham Bold"/>
              </a:rPr>
              <a:t>ALCANCE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9">
            <a:extLst>
              <a:ext uri="{FF2B5EF4-FFF2-40B4-BE49-F238E27FC236}">
                <a16:creationId xmlns:a16="http://schemas.microsoft.com/office/drawing/2014/main" id="{EB968B02-5B33-F597-E684-A9F41CD1FC2A}"/>
              </a:ext>
            </a:extLst>
          </p:cNvPr>
          <p:cNvSpPr txBox="1"/>
          <p:nvPr/>
        </p:nvSpPr>
        <p:spPr>
          <a:xfrm>
            <a:off x="556576" y="3023874"/>
            <a:ext cx="6811645" cy="7152792"/>
          </a:xfrm>
          <a:prstGeom prst="rect">
            <a:avLst/>
          </a:prstGeom>
        </p:spPr>
        <p:txBody>
          <a:bodyPr vert="horz" wrap="square" lIns="0" tIns="17145" rIns="0" bIns="0" numCol="1" rtlCol="0" anchor="t">
            <a:spAutoFit/>
          </a:bodyPr>
          <a:lstStyle/>
          <a:p>
            <a:pPr marL="255270" marR="5715" algn="just">
              <a:lnSpc>
                <a:spcPct val="121000"/>
              </a:lnSpc>
            </a:pPr>
            <a:endParaRPr lang="es-MX" sz="1200" b="1" dirty="0">
              <a:solidFill>
                <a:srgbClr val="595A5C"/>
              </a:solidFill>
              <a:latin typeface="Gotham Book"/>
              <a:ea typeface="+mn-lt"/>
              <a:cs typeface="+mn-lt"/>
            </a:endParaRPr>
          </a:p>
          <a:p>
            <a:pPr marL="255270" marR="5715" algn="just">
              <a:lnSpc>
                <a:spcPct val="121000"/>
              </a:lnSpc>
            </a:pPr>
            <a:endParaRPr lang="es-MX" sz="1200" b="1" dirty="0">
              <a:solidFill>
                <a:srgbClr val="595A5C"/>
              </a:solidFill>
              <a:latin typeface="Gotham Book"/>
              <a:ea typeface="+mn-lt"/>
              <a:cs typeface="+mn-lt"/>
            </a:endParaRPr>
          </a:p>
          <a:p>
            <a:pPr marL="255270" marR="5715" algn="just">
              <a:lnSpc>
                <a:spcPct val="121000"/>
              </a:lnSpc>
            </a:pPr>
            <a:r>
              <a:rPr lang="es-CL" sz="1200" b="1" dirty="0">
                <a:solidFill>
                  <a:srgbClr val="595A5C"/>
                </a:solidFill>
                <a:latin typeface="Gotham Book"/>
              </a:rPr>
              <a:t>Factores de riesgo</a:t>
            </a:r>
          </a:p>
          <a:p>
            <a:pPr marL="255270" marR="5715" algn="just">
              <a:lnSpc>
                <a:spcPct val="121000"/>
              </a:lnSpc>
            </a:pPr>
            <a:endParaRPr lang="es-CL" sz="1200" dirty="0">
              <a:solidFill>
                <a:srgbClr val="595A5C"/>
              </a:solidFill>
              <a:latin typeface="Gotham Book"/>
            </a:endParaRPr>
          </a:p>
          <a:p>
            <a:pPr marL="426720" marR="5715" indent="-171450" algn="just">
              <a:lnSpc>
                <a:spcPct val="121000"/>
              </a:lnSpc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Utilizar material cortopunzante en mal estado, utilizado o contaminado.</a:t>
            </a:r>
          </a:p>
          <a:p>
            <a:pPr marL="426720" marR="5715" indent="-171450" algn="just">
              <a:lnSpc>
                <a:spcPct val="121000"/>
              </a:lnSpc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Inexistencia o desconocimiento en procedimiento para la operación y uso del material y/o herramienta cortopunzante.</a:t>
            </a:r>
          </a:p>
          <a:p>
            <a:pPr marL="426720" marR="5715" indent="-171450" algn="just">
              <a:lnSpc>
                <a:spcPct val="121000"/>
              </a:lnSpc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Utilizar herramientas equivocadas para la tarea.</a:t>
            </a:r>
          </a:p>
          <a:p>
            <a:pPr marL="426720" marR="5715" indent="-171450" algn="just">
              <a:lnSpc>
                <a:spcPct val="121000"/>
              </a:lnSpc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Capacitación e instrucción insuficiente.</a:t>
            </a:r>
          </a:p>
          <a:p>
            <a:pPr marL="426720" marR="5715" indent="-171450" algn="just">
              <a:lnSpc>
                <a:spcPct val="121000"/>
              </a:lnSpc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No utilizar los elementos de protección personal pertinentes.</a:t>
            </a:r>
          </a:p>
          <a:p>
            <a:pPr marL="426720" marR="5715" indent="-171450" algn="just">
              <a:lnSpc>
                <a:spcPct val="121000"/>
              </a:lnSpc>
              <a:buFont typeface="Arial" panose="020B0604020202020204" pitchFamily="34" charset="0"/>
              <a:buChar char="•"/>
            </a:pPr>
            <a:endParaRPr lang="es-CL" sz="1200" dirty="0">
              <a:solidFill>
                <a:srgbClr val="595A5C"/>
              </a:solidFill>
              <a:latin typeface="Gotham Book"/>
            </a:endParaRPr>
          </a:p>
          <a:p>
            <a:pPr marL="255270" marR="5715" algn="just">
              <a:lnSpc>
                <a:spcPct val="121000"/>
              </a:lnSpc>
            </a:pPr>
            <a:r>
              <a:rPr lang="es-CL" sz="1200" b="1" dirty="0">
                <a:solidFill>
                  <a:srgbClr val="595A5C"/>
                </a:solidFill>
                <a:latin typeface="Gotham Book"/>
              </a:rPr>
              <a:t>Medidas Preventivas</a:t>
            </a:r>
          </a:p>
          <a:p>
            <a:pPr marL="255270" marR="5715" algn="just">
              <a:lnSpc>
                <a:spcPct val="121000"/>
              </a:lnSpc>
            </a:pPr>
            <a:endParaRPr lang="es-CL" sz="1200" dirty="0">
              <a:solidFill>
                <a:srgbClr val="595A5C"/>
              </a:solidFill>
              <a:latin typeface="Gotham Book"/>
            </a:endParaRPr>
          </a:p>
          <a:p>
            <a:pPr marL="426720" marR="5715" indent="-171450" algn="just">
              <a:lnSpc>
                <a:spcPct val="121000"/>
              </a:lnSpc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Realizar la identificación de peligros y evaluación de riesgos que permita entregar medidas de control para los procesos críticos identificados.</a:t>
            </a:r>
          </a:p>
          <a:p>
            <a:pPr marL="426720" marR="5715" indent="-171450" algn="just">
              <a:lnSpc>
                <a:spcPct val="121000"/>
              </a:lnSpc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Sostener y manipular la herramienta solamente por la empuñadura de esta.</a:t>
            </a:r>
          </a:p>
          <a:p>
            <a:pPr marL="426720" marR="5715" indent="-171450" algn="just">
              <a:lnSpc>
                <a:spcPct val="121000"/>
              </a:lnSpc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Almacenar herramientas en lugares apropiados como estuches y debidamente señalizados como bodegas.</a:t>
            </a:r>
          </a:p>
          <a:p>
            <a:pPr marL="426720" marR="5715" indent="-171450" algn="just">
              <a:lnSpc>
                <a:spcPct val="121000"/>
              </a:lnSpc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Capacitar e instruir a los trabajadores en el uso de las herramientas, métodos de trabajo correcto, medidas preventivas y disposición de residuos cortopunzantes.</a:t>
            </a:r>
          </a:p>
          <a:p>
            <a:pPr marL="426720" marR="5715" indent="-171450" algn="just">
              <a:lnSpc>
                <a:spcPct val="121000"/>
              </a:lnSpc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Eliminar el material caducado, deteriorado o usado en contenedores apropiados, teniendo especial cuidado en la disposición de los residuos biológicos.</a:t>
            </a:r>
          </a:p>
          <a:p>
            <a:pPr marL="426720" marR="5715" indent="-171450" algn="just">
              <a:lnSpc>
                <a:spcPct val="121000"/>
              </a:lnSpc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Evite poner la mano con la que no esta tomando el material o herramienta en una situación desprotegida: línea del corte de la herramienta o “línea de fuego”.</a:t>
            </a:r>
          </a:p>
          <a:p>
            <a:pPr marL="426720" marR="5715" indent="-171450" algn="just">
              <a:lnSpc>
                <a:spcPct val="121000"/>
              </a:lnSpc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Utilice la herramienta en sentido contrario al cuerpo, sobre todo cuando requiera fuerza extra.</a:t>
            </a:r>
          </a:p>
          <a:p>
            <a:pPr marL="426720" marR="5715" indent="-171450" algn="just">
              <a:lnSpc>
                <a:spcPct val="121000"/>
              </a:lnSpc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Mantenga las herramientas con sus respectivas protecciones al momento de su uso.</a:t>
            </a:r>
          </a:p>
          <a:p>
            <a:pPr marL="426720" marR="5715" indent="-171450" algn="just">
              <a:lnSpc>
                <a:spcPct val="121000"/>
              </a:lnSpc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Uso de elementos de protección personal adecuados a la actividad a realizar, según la identificación de peligros y riesgos.</a:t>
            </a:r>
          </a:p>
          <a:p>
            <a:pPr marL="255270" marR="5715" algn="just">
              <a:lnSpc>
                <a:spcPct val="121000"/>
              </a:lnSpc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 </a:t>
            </a:r>
          </a:p>
          <a:p>
            <a:pPr marL="426720" marR="5715" indent="-171450" algn="just">
              <a:lnSpc>
                <a:spcPct val="121000"/>
              </a:lnSpc>
              <a:buFont typeface="Arial" panose="020B0604020202020204" pitchFamily="34" charset="0"/>
              <a:buChar char="•"/>
            </a:pPr>
            <a:endParaRPr lang="es-ES" sz="1200" dirty="0">
              <a:solidFill>
                <a:srgbClr val="595A5C"/>
              </a:solidFill>
              <a:latin typeface="Gotham Book"/>
            </a:endParaRPr>
          </a:p>
          <a:p>
            <a:pPr marL="255270" marR="5715" algn="just">
              <a:lnSpc>
                <a:spcPct val="121000"/>
              </a:lnSpc>
            </a:pPr>
            <a:endParaRPr lang="es-MX" sz="1200" dirty="0">
              <a:solidFill>
                <a:srgbClr val="595A5C"/>
              </a:solidFill>
              <a:latin typeface="Gotham Book"/>
            </a:endParaRPr>
          </a:p>
          <a:p>
            <a:pPr marL="426720" marR="5715" indent="-171450" algn="just">
              <a:lnSpc>
                <a:spcPct val="121000"/>
              </a:lnSpc>
              <a:buFont typeface="Arial" panose="020B0604020202020204" pitchFamily="34" charset="0"/>
              <a:buChar char="•"/>
            </a:pPr>
            <a:endParaRPr lang="es-MX" sz="1200" dirty="0">
              <a:solidFill>
                <a:srgbClr val="595A5C"/>
              </a:solidFill>
              <a:latin typeface="Gotham Book"/>
            </a:endParaRPr>
          </a:p>
        </p:txBody>
      </p:sp>
      <p:sp>
        <p:nvSpPr>
          <p:cNvPr id="3" name="object 19">
            <a:extLst>
              <a:ext uri="{FF2B5EF4-FFF2-40B4-BE49-F238E27FC236}">
                <a16:creationId xmlns:a16="http://schemas.microsoft.com/office/drawing/2014/main" id="{AED40337-22A8-FBAA-9594-D13E44806347}"/>
              </a:ext>
            </a:extLst>
          </p:cNvPr>
          <p:cNvSpPr txBox="1"/>
          <p:nvPr/>
        </p:nvSpPr>
        <p:spPr>
          <a:xfrm>
            <a:off x="418902" y="1326737"/>
            <a:ext cx="4529056" cy="1899944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327660" marR="395605" algn="just">
              <a:lnSpc>
                <a:spcPct val="114000"/>
              </a:lnSpc>
            </a:pPr>
            <a:r>
              <a:rPr lang="es-ES" sz="1200" b="1" dirty="0">
                <a:solidFill>
                  <a:srgbClr val="595A5C"/>
                </a:solidFill>
                <a:latin typeface="Gotham Book"/>
              </a:rPr>
              <a:t>Introducción</a:t>
            </a:r>
          </a:p>
          <a:p>
            <a:pPr marL="327660" marR="395605" algn="just">
              <a:lnSpc>
                <a:spcPct val="114000"/>
              </a:lnSpc>
            </a:pPr>
            <a:endParaRPr lang="es-ES" sz="1200" b="1" dirty="0">
              <a:solidFill>
                <a:srgbClr val="595A5C"/>
              </a:solidFill>
              <a:latin typeface="Gotham Book"/>
            </a:endParaRPr>
          </a:p>
          <a:p>
            <a:pPr marL="327660" marR="395605" algn="just">
              <a:lnSpc>
                <a:spcPct val="114000"/>
              </a:lnSpc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Se les denomina herramientas o materiales cortopunzantes a cualquier insumo o herramienta que pudiese producir una herida por corte o punción. La principal preocupación en este tipo de lesiones no sólo es por el traumatismo de la herida, sino por la exposición percutánea a la sangre y otros líquidos biológicos, dependiendo del rubro, que podrían transmitir enfermedades infecciosas.</a:t>
            </a:r>
            <a:endParaRPr lang="es-ES" sz="1200" dirty="0">
              <a:solidFill>
                <a:srgbClr val="595A5C"/>
              </a:solidFill>
              <a:latin typeface="Gotham Book"/>
            </a:endParaRPr>
          </a:p>
        </p:txBody>
      </p:sp>
      <p:sp>
        <p:nvSpPr>
          <p:cNvPr id="6" name="object 19">
            <a:extLst>
              <a:ext uri="{FF2B5EF4-FFF2-40B4-BE49-F238E27FC236}">
                <a16:creationId xmlns:a16="http://schemas.microsoft.com/office/drawing/2014/main" id="{1AF217D4-C765-DC26-DFBD-6B834D971594}"/>
              </a:ext>
            </a:extLst>
          </p:cNvPr>
          <p:cNvSpPr txBox="1"/>
          <p:nvPr/>
        </p:nvSpPr>
        <p:spPr>
          <a:xfrm>
            <a:off x="556577" y="308256"/>
            <a:ext cx="6811645" cy="671338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lnSpc>
                <a:spcPts val="1680"/>
              </a:lnSpc>
              <a:spcBef>
                <a:spcPts val="135"/>
              </a:spcBef>
            </a:pPr>
            <a:r>
              <a:rPr lang="es-CL" sz="1450" spc="-15" dirty="0">
                <a:solidFill>
                  <a:srgbClr val="595A5C"/>
                </a:solidFill>
                <a:latin typeface="Gotham Bold"/>
                <a:cs typeface="Gotham Bold"/>
              </a:rPr>
              <a:t>TEMA</a:t>
            </a:r>
            <a:r>
              <a:rPr lang="es-CL" sz="1450" spc="-35" dirty="0">
                <a:solidFill>
                  <a:srgbClr val="595A5C"/>
                </a:solidFill>
                <a:latin typeface="Gotham Bold"/>
                <a:cs typeface="Gotham Bold"/>
              </a:rPr>
              <a:t> </a:t>
            </a:r>
            <a:r>
              <a:rPr lang="es-CL" sz="1450" spc="-30" dirty="0">
                <a:solidFill>
                  <a:srgbClr val="595A5C"/>
                </a:solidFill>
                <a:latin typeface="Gotham Bold"/>
                <a:cs typeface="Gotham Bold"/>
              </a:rPr>
              <a:t>VI</a:t>
            </a:r>
            <a:endParaRPr lang="es-CL" sz="1450" dirty="0">
              <a:latin typeface="Gotham Bold"/>
              <a:cs typeface="Gotham Bold"/>
            </a:endParaRPr>
          </a:p>
          <a:p>
            <a:pPr marL="12700" algn="ctr">
              <a:lnSpc>
                <a:spcPts val="1680"/>
              </a:lnSpc>
            </a:pPr>
            <a:r>
              <a:rPr lang="es-CL" sz="1450" b="1" spc="-30" dirty="0">
                <a:solidFill>
                  <a:srgbClr val="C2D500"/>
                </a:solidFill>
                <a:latin typeface="Gotham Bold"/>
                <a:cs typeface="Gotham Bold"/>
              </a:rPr>
              <a:t>“HERRAMIENTAS Y/O MATERIALES </a:t>
            </a:r>
          </a:p>
          <a:p>
            <a:pPr marL="12700" algn="ctr">
              <a:lnSpc>
                <a:spcPts val="1680"/>
              </a:lnSpc>
            </a:pPr>
            <a:r>
              <a:rPr lang="es-CL" sz="1450" b="1" spc="-30" dirty="0">
                <a:solidFill>
                  <a:srgbClr val="C2D500"/>
                </a:solidFill>
                <a:latin typeface="Gotham Bold"/>
                <a:cs typeface="Gotham Bold"/>
              </a:rPr>
              <a:t>CORTOPUNZANTES”</a:t>
            </a:r>
            <a:endParaRPr lang="es-CL" sz="1450" dirty="0">
              <a:latin typeface="Gotham Bold"/>
              <a:cs typeface="Gotham Bold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958" y="1326737"/>
            <a:ext cx="2309427" cy="2309427"/>
          </a:xfrm>
          <a:prstGeom prst="rect">
            <a:avLst/>
          </a:prstGeom>
          <a:ln w="38100">
            <a:solidFill>
              <a:srgbClr val="C3D5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7908c4-3817-460b-9280-749dac495a5a">
      <Terms xmlns="http://schemas.microsoft.com/office/infopath/2007/PartnerControls"/>
    </lcf76f155ced4ddcb4097134ff3c332f>
    <TaxCatchAll xmlns="a6ca539c-3e64-4a5d-8028-2b17ea353d0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977D87A028CE4AB7D5DE10AC35DC92" ma:contentTypeVersion="15" ma:contentTypeDescription="Crear nuevo documento." ma:contentTypeScope="" ma:versionID="e619ec53dc0101b6da2ead20efa94217">
  <xsd:schema xmlns:xsd="http://www.w3.org/2001/XMLSchema" xmlns:xs="http://www.w3.org/2001/XMLSchema" xmlns:p="http://schemas.microsoft.com/office/2006/metadata/properties" xmlns:ns2="3a7908c4-3817-460b-9280-749dac495a5a" xmlns:ns3="a6ca539c-3e64-4a5d-8028-2b17ea353d03" targetNamespace="http://schemas.microsoft.com/office/2006/metadata/properties" ma:root="true" ma:fieldsID="2323745dacf3a3e0cde8959f7b7f1812" ns2:_="" ns3:_="">
    <xsd:import namespace="3a7908c4-3817-460b-9280-749dac495a5a"/>
    <xsd:import namespace="a6ca539c-3e64-4a5d-8028-2b17ea353d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908c4-3817-460b-9280-749dac495a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efff2ce4-dc20-4221-83e6-9bb0a589ab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ca539c-3e64-4a5d-8028-2b17ea353d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50777e4-66c3-414a-9c7d-47f3f53cbb06}" ma:internalName="TaxCatchAll" ma:showField="CatchAllData" ma:web="a6ca539c-3e64-4a5d-8028-2b17ea353d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49B410-F59B-456A-8EC8-D7083929DBDC}">
  <ds:schemaRefs>
    <ds:schemaRef ds:uri="3a7908c4-3817-460b-9280-749dac495a5a"/>
    <ds:schemaRef ds:uri="a6ca539c-3e64-4a5d-8028-2b17ea353d0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F8AF95F-D2E4-43D3-9BD2-7DD4EED67A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98E1C8-0DFE-410F-B43A-F4CA26A8E5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7908c4-3817-460b-9280-749dac495a5a"/>
    <ds:schemaRef ds:uri="a6ca539c-3e64-4a5d-8028-2b17ea353d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1832</TotalTime>
  <Words>405</Words>
  <Application>Microsoft Office PowerPoint</Application>
  <PresentationFormat>Personalizado</PresentationFormat>
  <Paragraphs>43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Gotham Bold</vt:lpstr>
      <vt:lpstr>Gotham Book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Comunicado Campaña Uso del celular V2</dc:title>
  <dc:subject>Happy businessman standing on rocket ship with idea light bulb flying through the sky. Startup business idea concept.</dc:subject>
  <dc:creator>Patricio Alarcón</dc:creator>
  <cp:lastModifiedBy>Genesis Vargas</cp:lastModifiedBy>
  <cp:revision>84</cp:revision>
  <dcterms:created xsi:type="dcterms:W3CDTF">2022-08-26T14:07:19Z</dcterms:created>
  <dcterms:modified xsi:type="dcterms:W3CDTF">2024-01-15T16:42:55Z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2022-08-23T00:00:00Z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2022-08-26T00:00:00Z</vt:filetime>
  </property>
  <property fmtid="{D5CDD505-2E9C-101B-9397-08002B2CF9AE}" pid="5" name="ContentTypeId">
    <vt:lpwstr>0x010100FD977D87A028CE4AB7D5DE10AC35DC92</vt:lpwstr>
  </property>
  <property fmtid="{D5CDD505-2E9C-101B-9397-08002B2CF9AE}" pid="6" name="MediaServiceImageTags">
    <vt:lpwstr/>
  </property>
</Properties>
</file>